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37" r:id="rId2"/>
    <p:sldId id="320" r:id="rId3"/>
    <p:sldId id="319" r:id="rId4"/>
    <p:sldId id="301" r:id="rId5"/>
    <p:sldId id="324" r:id="rId6"/>
    <p:sldId id="325" r:id="rId7"/>
    <p:sldId id="326" r:id="rId8"/>
    <p:sldId id="315" r:id="rId9"/>
    <p:sldId id="296" r:id="rId10"/>
    <p:sldId id="302" r:id="rId11"/>
    <p:sldId id="311" r:id="rId12"/>
    <p:sldId id="305" r:id="rId13"/>
    <p:sldId id="306" r:id="rId14"/>
    <p:sldId id="307" r:id="rId15"/>
    <p:sldId id="308" r:id="rId16"/>
    <p:sldId id="333" r:id="rId17"/>
    <p:sldId id="310" r:id="rId18"/>
    <p:sldId id="334" r:id="rId19"/>
    <p:sldId id="309" r:id="rId20"/>
    <p:sldId id="336" r:id="rId21"/>
    <p:sldId id="335" r:id="rId22"/>
    <p:sldId id="329" r:id="rId23"/>
    <p:sldId id="328" r:id="rId24"/>
    <p:sldId id="330" r:id="rId2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2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000000"/>
    <a:srgbClr val="0467D2"/>
    <a:srgbClr val="007B3B"/>
    <a:srgbClr val="297A38"/>
    <a:srgbClr val="39A94E"/>
    <a:srgbClr val="5397DC"/>
    <a:srgbClr val="E8F3E1"/>
    <a:srgbClr val="CFE6C0"/>
    <a:srgbClr val="9CCA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0" autoAdjust="0"/>
    <p:restoredTop sz="95556" autoAdjust="0"/>
  </p:normalViewPr>
  <p:slideViewPr>
    <p:cSldViewPr snapToGrid="0">
      <p:cViewPr varScale="1">
        <p:scale>
          <a:sx n="105" d="100"/>
          <a:sy n="105" d="100"/>
        </p:scale>
        <p:origin x="684" y="108"/>
      </p:cViewPr>
      <p:guideLst>
        <p:guide orient="horz" pos="1321"/>
        <p:guide pos="3840"/>
      </p:guideLst>
    </p:cSldViewPr>
  </p:slideViewPr>
  <p:outlineViewPr>
    <p:cViewPr>
      <p:scale>
        <a:sx n="33" d="100"/>
        <a:sy n="33" d="100"/>
      </p:scale>
      <p:origin x="0" y="-48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C71EFD-FCEA-43B5-95F7-FDC775F01F52}" type="datetimeFigureOut">
              <a:rPr lang="it-IT" smtClean="0"/>
              <a:t>06/09/2018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63D961-4EF3-4EFC-B4D4-6B4243FFA3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1159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3D961-4EF3-4EFC-B4D4-6B4243FFA343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54089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3D961-4EF3-4EFC-B4D4-6B4243FFA343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26891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3D961-4EF3-4EFC-B4D4-6B4243FFA343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81660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3D961-4EF3-4EFC-B4D4-6B4243FFA343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60832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3D961-4EF3-4EFC-B4D4-6B4243FFA343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44818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3D961-4EF3-4EFC-B4D4-6B4243FFA343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77650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3D961-4EF3-4EFC-B4D4-6B4243FFA343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53511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3D961-4EF3-4EFC-B4D4-6B4243FFA343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21779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3D961-4EF3-4EFC-B4D4-6B4243FFA343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8523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3D961-4EF3-4EFC-B4D4-6B4243FFA343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4416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3D961-4EF3-4EFC-B4D4-6B4243FFA343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5794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3D961-4EF3-4EFC-B4D4-6B4243FFA343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4019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3D961-4EF3-4EFC-B4D4-6B4243FFA343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0963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3D961-4EF3-4EFC-B4D4-6B4243FFA343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2787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3D961-4EF3-4EFC-B4D4-6B4243FFA343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2110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3D961-4EF3-4EFC-B4D4-6B4243FFA343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4446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3D961-4EF3-4EFC-B4D4-6B4243FFA343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0473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4667F681-AFE5-4134-8569-9BC2189421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373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8B8AD63-CA63-4C8E-BBA5-D2CB30E99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86F57-F1FF-4CD6-8633-F1CC5417C204}" type="datetimeFigureOut">
              <a:rPr lang="it-IT" smtClean="0"/>
              <a:t>06/09/2018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A0C5C07-EBCB-4A14-BD20-4A1BB31E0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9978958-623D-44BD-9BF7-D651F572C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6657A-1AFF-4B9D-955F-FB65FD68DA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6082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C7CA03BB-9D01-49FF-AAF6-5AFBAC5D36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EB09EE93-64A5-4A03-9163-FC5DCDE1F0C2}"/>
              </a:ext>
            </a:extLst>
          </p:cNvPr>
          <p:cNvSpPr/>
          <p:nvPr userDrawn="1"/>
        </p:nvSpPr>
        <p:spPr>
          <a:xfrm>
            <a:off x="390698" y="5727469"/>
            <a:ext cx="11413375" cy="748146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u="sng" dirty="0"/>
          </a:p>
        </p:txBody>
      </p:sp>
    </p:spTree>
    <p:extLst>
      <p:ext uri="{BB962C8B-B14F-4D97-AF65-F5344CB8AC3E}">
        <p14:creationId xmlns:p14="http://schemas.microsoft.com/office/powerpoint/2010/main" val="549823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DB1E14-97B3-4C8F-BC07-2F6112446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FBB1CBF-7752-4D82-8E3C-097C2F0CF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62A1DBD-B440-4A43-8640-8A1F7152D1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544FDBA-0CA5-473F-A618-90BA08A3D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86F57-F1FF-4CD6-8633-F1CC5417C204}" type="datetimeFigureOut">
              <a:rPr lang="it-IT" smtClean="0"/>
              <a:t>06/09/2018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8B6EDA3-1A34-4E9E-9C24-BFD4F5CD2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6C9FB8E-D4B5-440E-A243-C5115F685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6657A-1AFF-4B9D-955F-FB65FD68DA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2998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D083D9-8EC9-4CD4-8BBF-C3E32B3FE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782A5AD-DBAA-4A59-8D10-BD825030B6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A62C2C0-3F1E-4822-8A9A-CDE1A23F52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80F6F85-1B95-4A84-A6BB-D8EB7F54F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86F57-F1FF-4CD6-8633-F1CC5417C204}" type="datetimeFigureOut">
              <a:rPr lang="it-IT" smtClean="0"/>
              <a:t>06/09/2018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37F4C7C-F453-4805-BF0F-603251013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810F6C0-4510-42C8-84FB-5D6B625A4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6657A-1AFF-4B9D-955F-FB65FD68DA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3507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8B68E7-A852-4B53-8E33-DEEBF94FC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C09B881-B553-425B-BC17-6E57AAF8BB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AE68058-6CCB-4DFB-B796-0432DEC94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86F57-F1FF-4CD6-8633-F1CC5417C204}" type="datetimeFigureOut">
              <a:rPr lang="it-IT" smtClean="0"/>
              <a:t>06/09/2018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C546A1A-6D03-4175-993E-69FC477C4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23054DB-7741-4110-88B5-47E59B1A8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6657A-1AFF-4B9D-955F-FB65FD68DA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16436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2B51342-DB3D-4E0B-8B6F-4E5E9C10B8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330D26B-292F-4275-B7EC-BDC3F7543B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B299778-FA5F-48AC-A334-876734C4F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86F57-F1FF-4CD6-8633-F1CC5417C204}" type="datetimeFigureOut">
              <a:rPr lang="it-IT" smtClean="0"/>
              <a:t>06/09/2018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B9DCAFC-6187-44D4-8FF2-53146B9FE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0AFB21B-C131-4DE7-AB21-B903391D5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6657A-1AFF-4B9D-955F-FB65FD68DA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5534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4667F681-AFE5-4134-8569-9BC2189421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E1650074-C6CB-4B78-BE04-417E532D59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81" y="438151"/>
            <a:ext cx="1375410" cy="598708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16C63832-8627-41B8-BE51-5B2C13A50C46}"/>
              </a:ext>
            </a:extLst>
          </p:cNvPr>
          <p:cNvSpPr/>
          <p:nvPr userDrawn="1"/>
        </p:nvSpPr>
        <p:spPr>
          <a:xfrm>
            <a:off x="473825" y="5968539"/>
            <a:ext cx="11238808" cy="48456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u="sng" dirty="0"/>
          </a:p>
        </p:txBody>
      </p:sp>
    </p:spTree>
    <p:extLst>
      <p:ext uri="{BB962C8B-B14F-4D97-AF65-F5344CB8AC3E}">
        <p14:creationId xmlns:p14="http://schemas.microsoft.com/office/powerpoint/2010/main" val="1599424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4667F681-AFE5-4134-8569-9BC2189421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181130F5-9A49-4172-B358-C6C13424EB88}"/>
              </a:ext>
            </a:extLst>
          </p:cNvPr>
          <p:cNvSpPr/>
          <p:nvPr userDrawn="1"/>
        </p:nvSpPr>
        <p:spPr>
          <a:xfrm>
            <a:off x="473825" y="5968539"/>
            <a:ext cx="11238808" cy="48456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u="sng" dirty="0"/>
          </a:p>
        </p:txBody>
      </p:sp>
      <p:pic>
        <p:nvPicPr>
          <p:cNvPr id="5" name="Immagine 4" descr="Immagine che contiene oggetto, candelabro&#10;&#10;Descrizione generata con affidabilità molto elevata">
            <a:extLst>
              <a:ext uri="{FF2B5EF4-FFF2-40B4-BE49-F238E27FC236}">
                <a16:creationId xmlns:a16="http://schemas.microsoft.com/office/drawing/2014/main" id="{A1E972FC-F483-4D4C-8863-F975DBBC14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11" y="5968539"/>
            <a:ext cx="514288" cy="514288"/>
          </a:xfrm>
          <a:prstGeom prst="rect">
            <a:avLst/>
          </a:prstGeom>
        </p:spPr>
      </p:pic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977EF86F-EF83-4C70-9A93-A4FC2A0A4D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8473" y="6068752"/>
            <a:ext cx="10465723" cy="4140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124455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4667F681-AFE5-4134-8569-9BC2189421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6" name="Gruppo 5">
            <a:extLst>
              <a:ext uri="{FF2B5EF4-FFF2-40B4-BE49-F238E27FC236}">
                <a16:creationId xmlns:a16="http://schemas.microsoft.com/office/drawing/2014/main" id="{1FDB2268-1ADD-491D-81BE-9E25CFF2FC12}"/>
              </a:ext>
            </a:extLst>
          </p:cNvPr>
          <p:cNvGrpSpPr/>
          <p:nvPr userDrawn="1"/>
        </p:nvGrpSpPr>
        <p:grpSpPr>
          <a:xfrm>
            <a:off x="0" y="5508810"/>
            <a:ext cx="12191999" cy="974016"/>
            <a:chOff x="0" y="5645970"/>
            <a:chExt cx="12191999" cy="974016"/>
          </a:xfrm>
        </p:grpSpPr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B86197D6-1508-42BE-99AD-E4CA549A48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382" b="13000"/>
            <a:stretch/>
          </p:blipFill>
          <p:spPr>
            <a:xfrm>
              <a:off x="0" y="5645970"/>
              <a:ext cx="12191999" cy="110992"/>
            </a:xfrm>
            <a:prstGeom prst="rect">
              <a:avLst/>
            </a:prstGeom>
          </p:spPr>
        </p:pic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C1F241F1-39F9-4685-BB2E-A3F72610C69D}"/>
                </a:ext>
              </a:extLst>
            </p:cNvPr>
            <p:cNvSpPr/>
            <p:nvPr/>
          </p:nvSpPr>
          <p:spPr>
            <a:xfrm>
              <a:off x="445770" y="5756961"/>
              <a:ext cx="11327130" cy="8630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u="sng" dirty="0"/>
            </a:p>
          </p:txBody>
        </p:sp>
      </p:grpSp>
      <p:pic>
        <p:nvPicPr>
          <p:cNvPr id="12" name="Immagine 11" descr="Immagine che contiene oggetto, candelabro&#10;&#10;Descrizione generata con affidabilità molto elevata">
            <a:extLst>
              <a:ext uri="{FF2B5EF4-FFF2-40B4-BE49-F238E27FC236}">
                <a16:creationId xmlns:a16="http://schemas.microsoft.com/office/drawing/2014/main" id="{7E6014F3-73F1-4C6A-978C-99C6D58E00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34" y="5778269"/>
            <a:ext cx="514288" cy="514288"/>
          </a:xfrm>
          <a:prstGeom prst="rect">
            <a:avLst/>
          </a:prstGeom>
        </p:spPr>
      </p:pic>
      <p:sp>
        <p:nvSpPr>
          <p:cNvPr id="13" name="Segnaposto testo 7">
            <a:extLst>
              <a:ext uri="{FF2B5EF4-FFF2-40B4-BE49-F238E27FC236}">
                <a16:creationId xmlns:a16="http://schemas.microsoft.com/office/drawing/2014/main" id="{B68FC277-0AE1-4C7E-9D88-8C13435D86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3787" y="5650880"/>
            <a:ext cx="10610410" cy="94423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351310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3C0865-273B-41F9-AE5F-E2FB4C2F6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0113BE4-C1CF-46AF-A979-01B67B602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F3367E1-427D-43BB-9826-4C6A5DC22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86F57-F1FF-4CD6-8633-F1CC5417C204}" type="datetimeFigureOut">
              <a:rPr lang="it-IT" smtClean="0"/>
              <a:t>06/09/2018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CE10E0A-3EF1-439D-A50A-6B23BEEF5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C198777-7723-452A-AA2C-F9C1EB037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6657A-1AFF-4B9D-955F-FB65FD68DA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6437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CED13A-0AF1-4D40-82E3-F41611CE6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A48DCB7-083C-4F33-A436-058D38723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5F7B7AB-A8A2-467D-B6C5-EF741990E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86F57-F1FF-4CD6-8633-F1CC5417C204}" type="datetimeFigureOut">
              <a:rPr lang="it-IT" smtClean="0"/>
              <a:t>06/09/2018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C95CCDB-9953-4EB7-A4FE-946FA787B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743265A-E434-4E03-A056-7354B9B46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6657A-1AFF-4B9D-955F-FB65FD68DA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7967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3575DE-A0A9-47FD-A125-9D1E201ED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1D77EC8-B78D-4593-B247-685B9F5408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4D5692B-693F-4A2E-AD47-9C9D366AA7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21AA0EF-6316-4C16-9099-1AAF997C1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86F57-F1FF-4CD6-8633-F1CC5417C204}" type="datetimeFigureOut">
              <a:rPr lang="it-IT" smtClean="0"/>
              <a:t>06/09/2018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7857D03-EA7C-498B-ACB3-2E8A3E97A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739F9C9-62B1-47CA-BC88-E3BDE6BD2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6657A-1AFF-4B9D-955F-FB65FD68DA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5651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30FFE2-02E0-4C18-A3BE-F291650DD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BDBBDC1-6CD6-416F-9CFF-B038928BE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C55B45A-179C-4D54-9D9F-9B1623155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1F28A73-866C-44FA-8853-7FFB515B13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C9BF259-C477-4BE2-B42D-CC0A1C718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AF6F231-A159-407E-901F-DB2A14512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86F57-F1FF-4CD6-8633-F1CC5417C204}" type="datetimeFigureOut">
              <a:rPr lang="it-IT" smtClean="0"/>
              <a:t>06/09/2018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6472C53-7DE8-4287-9F62-DF186114B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64FF7E9-DE82-45C6-AC0F-0D1A76917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6657A-1AFF-4B9D-955F-FB65FD68DA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3257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4C71DB-887B-46EA-B70D-36ADF1A44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5635695-3B3E-4F3F-9019-25A351E31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86F57-F1FF-4CD6-8633-F1CC5417C204}" type="datetimeFigureOut">
              <a:rPr lang="it-IT" smtClean="0"/>
              <a:t>06/09/2018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E145267-CA71-4651-9D13-3184AD8BF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1D1C8BB-9579-4502-8EE2-785C1BB27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6657A-1AFF-4B9D-955F-FB65FD68DA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5252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1CD6CB6-C7BE-40E0-A66E-5F10D27E4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57F6B82-31A5-454B-9760-569224BF8F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59CE11E-B83E-4C0A-B667-8717F491CE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86F57-F1FF-4CD6-8633-F1CC5417C204}" type="datetimeFigureOut">
              <a:rPr lang="it-IT" smtClean="0"/>
              <a:t>06/09/2018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522CA84-08B4-4049-AC4C-15D0F81109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7D35C17-9CEF-4B1B-ABED-2FA3E64A0F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6657A-1AFF-4B9D-955F-FB65FD68DA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139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60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hyperlink" Target="https://www.lispa.it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spa.it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lispa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lispa.it/wps/portal/LISPA/Home/Servizi-di-Certificazione-Digitale/Software-per-CRS-CNS" TargetMode="Externa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://www.regione.lombardia.it/wps/portal/istituzionale/HP/DettaglioRedazionale/istituzione/attivita-istituzionali/comunicazione-istituzionale/spazioregione-urp" TargetMode="External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9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e 7" descr="ombra">
            <a:extLst>
              <a:ext uri="{FF2B5EF4-FFF2-40B4-BE49-F238E27FC236}">
                <a16:creationId xmlns:a16="http://schemas.microsoft.com/office/drawing/2014/main" id="{F217E234-70F9-402F-8EBC-6CA6DAEBC097}"/>
              </a:ext>
            </a:extLst>
          </p:cNvPr>
          <p:cNvSpPr/>
          <p:nvPr/>
        </p:nvSpPr>
        <p:spPr>
          <a:xfrm>
            <a:off x="1687132" y="4466300"/>
            <a:ext cx="8718997" cy="830997"/>
          </a:xfrm>
          <a:prstGeom prst="ellipse">
            <a:avLst/>
          </a:prstGeom>
          <a:solidFill>
            <a:srgbClr val="5397DC"/>
          </a:solidFill>
          <a:ln w="38100">
            <a:solidFill>
              <a:srgbClr val="5397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u="sng" dirty="0"/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B5586E61-BE96-4756-9791-24BB57B3CA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16465" y="6057126"/>
            <a:ext cx="10465723" cy="414075"/>
          </a:xfrm>
        </p:spPr>
        <p:txBody>
          <a:bodyPr/>
          <a:lstStyle/>
          <a:p>
            <a:r>
              <a:rPr lang="it-IT" dirty="0"/>
              <a:t>Benvenuto! Come abilitare la CRS - CNS</a:t>
            </a:r>
          </a:p>
          <a:p>
            <a:endParaRPr lang="it-IT" dirty="0"/>
          </a:p>
        </p:txBody>
      </p:sp>
      <p:pic>
        <p:nvPicPr>
          <p:cNvPr id="36" name="Immagine 35" descr="CRS Carta Regionale dei Servizi">
            <a:extLst>
              <a:ext uri="{FF2B5EF4-FFF2-40B4-BE49-F238E27FC236}">
                <a16:creationId xmlns:a16="http://schemas.microsoft.com/office/drawing/2014/main" id="{F2205471-3E46-4BCB-A9B4-ACD12F73A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062" y="2597114"/>
            <a:ext cx="3886421" cy="2432459"/>
          </a:xfrm>
          <a:prstGeom prst="rect">
            <a:avLst/>
          </a:prstGeom>
        </p:spPr>
      </p:pic>
      <p:pic>
        <p:nvPicPr>
          <p:cNvPr id="38" name="Immagine 37" descr="CNS Carta Nazionale dei Servizi">
            <a:extLst>
              <a:ext uri="{FF2B5EF4-FFF2-40B4-BE49-F238E27FC236}">
                <a16:creationId xmlns:a16="http://schemas.microsoft.com/office/drawing/2014/main" id="{6252CFC1-CF61-462A-B216-C0D1526506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387" y="2391700"/>
            <a:ext cx="3843551" cy="2432458"/>
          </a:xfrm>
          <a:prstGeom prst="rect">
            <a:avLst/>
          </a:prstGeom>
        </p:spPr>
      </p:pic>
      <p:sp>
        <p:nvSpPr>
          <p:cNvPr id="9" name="CasellaDiTesto 8" descr="BENVENUTO">
            <a:extLst>
              <a:ext uri="{FF2B5EF4-FFF2-40B4-BE49-F238E27FC236}">
                <a16:creationId xmlns:a16="http://schemas.microsoft.com/office/drawing/2014/main" id="{942D269B-55BB-4E78-8723-7B1D2DBA3111}"/>
              </a:ext>
            </a:extLst>
          </p:cNvPr>
          <p:cNvSpPr txBox="1"/>
          <p:nvPr/>
        </p:nvSpPr>
        <p:spPr>
          <a:xfrm>
            <a:off x="2981843" y="1027454"/>
            <a:ext cx="62283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007B3B"/>
                </a:solidFill>
                <a:latin typeface="Arial Regular"/>
              </a:rPr>
              <a:t>BENVENUTO!</a:t>
            </a:r>
          </a:p>
          <a:p>
            <a:pPr algn="ctr"/>
            <a:r>
              <a:rPr lang="it-IT" sz="3200" b="1" dirty="0">
                <a:solidFill>
                  <a:srgbClr val="007B3B"/>
                </a:solidFill>
                <a:latin typeface="Arial Regular"/>
              </a:rPr>
              <a:t>Come abilitare la CRS-CNS</a:t>
            </a:r>
          </a:p>
          <a:p>
            <a:pPr algn="ctr"/>
            <a:endParaRPr lang="it-IT" sz="3200" dirty="0">
              <a:solidFill>
                <a:srgbClr val="007B3B"/>
              </a:solidFill>
              <a:latin typeface="Arial Regular"/>
            </a:endParaRPr>
          </a:p>
        </p:txBody>
      </p:sp>
      <p:pic>
        <p:nvPicPr>
          <p:cNvPr id="4" name="Immagine 3" descr="logo Regione Lombardia">
            <a:extLst>
              <a:ext uri="{FF2B5EF4-FFF2-40B4-BE49-F238E27FC236}">
                <a16:creationId xmlns:a16="http://schemas.microsoft.com/office/drawing/2014/main" id="{83845F5D-4B6F-467B-84FB-1C6D4C1D56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75" y="427585"/>
            <a:ext cx="1329453" cy="578703"/>
          </a:xfrm>
          <a:prstGeom prst="rect">
            <a:avLst/>
          </a:prstGeom>
        </p:spPr>
      </p:pic>
      <p:sp>
        <p:nvSpPr>
          <p:cNvPr id="11" name="Titolo 10">
            <a:extLst>
              <a:ext uri="{FF2B5EF4-FFF2-40B4-BE49-F238E27FC236}">
                <a16:creationId xmlns:a16="http://schemas.microsoft.com/office/drawing/2014/main" id="{43D3124C-054B-4399-B964-E77F1985EF0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6887" y="-31289"/>
            <a:ext cx="3562350" cy="469334"/>
          </a:xfrm>
        </p:spPr>
        <p:txBody>
          <a:bodyPr>
            <a:normAutofit/>
          </a:bodyPr>
          <a:lstStyle/>
          <a:p>
            <a:r>
              <a:rPr lang="it-IT" sz="1400" dirty="0">
                <a:solidFill>
                  <a:srgbClr val="007B3B"/>
                </a:solidFill>
              </a:rPr>
              <a:t>BENVENUTO</a:t>
            </a:r>
          </a:p>
        </p:txBody>
      </p:sp>
    </p:spTree>
    <p:extLst>
      <p:ext uri="{BB962C8B-B14F-4D97-AF65-F5344CB8AC3E}">
        <p14:creationId xmlns:p14="http://schemas.microsoft.com/office/powerpoint/2010/main" val="3014025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Pc servizio Bandi online">
            <a:extLst>
              <a:ext uri="{FF2B5EF4-FFF2-40B4-BE49-F238E27FC236}">
                <a16:creationId xmlns:a16="http://schemas.microsoft.com/office/drawing/2014/main" id="{B5E1C1DE-7645-4555-BBBB-4FB914E6EC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91" y="2546220"/>
            <a:ext cx="5065935" cy="2413804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E3E17215-4D17-46B3-862D-5F0F1D79016B}"/>
              </a:ext>
            </a:extLst>
          </p:cNvPr>
          <p:cNvSpPr txBox="1"/>
          <p:nvPr/>
        </p:nvSpPr>
        <p:spPr>
          <a:xfrm>
            <a:off x="1200150" y="833325"/>
            <a:ext cx="9791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7B3B"/>
                </a:solidFill>
                <a:latin typeface="Arial Regular"/>
              </a:rPr>
              <a:t>puoi acquistare il lettore di Smart Card</a:t>
            </a:r>
            <a:endParaRPr lang="it-IT" sz="2800" dirty="0">
              <a:solidFill>
                <a:srgbClr val="007B3B"/>
              </a:solidFill>
              <a:latin typeface="Arial Regular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722760B-787E-4980-AAA8-F992DB267320}"/>
              </a:ext>
            </a:extLst>
          </p:cNvPr>
          <p:cNvSpPr txBox="1"/>
          <p:nvPr/>
        </p:nvSpPr>
        <p:spPr>
          <a:xfrm>
            <a:off x="8470265" y="2744143"/>
            <a:ext cx="3254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endParaRPr lang="it-IT" sz="2000" dirty="0">
              <a:solidFill>
                <a:srgbClr val="007B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7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Siti di e-commerce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7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Negozi di elettronica</a:t>
            </a:r>
          </a:p>
          <a:p>
            <a:pPr lvl="0"/>
            <a:endParaRPr lang="it-IT" dirty="0">
              <a:solidFill>
                <a:srgbClr val="007B3B"/>
              </a:solidFill>
            </a:endParaRPr>
          </a:p>
          <a:p>
            <a:endParaRPr lang="it-IT" dirty="0">
              <a:solidFill>
                <a:srgbClr val="007B3B"/>
              </a:solidFill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B95DE41-DB6F-4482-8398-9F5CF15D3D63}"/>
              </a:ext>
            </a:extLst>
          </p:cNvPr>
          <p:cNvSpPr txBox="1"/>
          <p:nvPr/>
        </p:nvSpPr>
        <p:spPr>
          <a:xfrm>
            <a:off x="7633910" y="2552002"/>
            <a:ext cx="7377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600" dirty="0">
                <a:solidFill>
                  <a:srgbClr val="297A38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&gt;</a:t>
            </a:r>
          </a:p>
        </p:txBody>
      </p:sp>
      <p:pic>
        <p:nvPicPr>
          <p:cNvPr id="17" name="Immagine 16" descr="Icona acquisto">
            <a:extLst>
              <a:ext uri="{FF2B5EF4-FFF2-40B4-BE49-F238E27FC236}">
                <a16:creationId xmlns:a16="http://schemas.microsoft.com/office/drawing/2014/main" id="{9B332A08-D796-4F20-954F-3A263AB431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808" y="2748982"/>
            <a:ext cx="1694355" cy="169435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8F5CEC83-E649-41FE-B1A6-0CA3610BF5DF}"/>
              </a:ext>
            </a:extLst>
          </p:cNvPr>
          <p:cNvSpPr txBox="1"/>
          <p:nvPr/>
        </p:nvSpPr>
        <p:spPr>
          <a:xfrm>
            <a:off x="4726106" y="2552002"/>
            <a:ext cx="7377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600" dirty="0">
                <a:solidFill>
                  <a:srgbClr val="297A38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9645BFEC-0CFA-4AE0-95D4-4188DC0FCA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sz="1500" b="1" dirty="0"/>
              <a:t>Il lettore di  Smart card </a:t>
            </a:r>
            <a:r>
              <a:rPr lang="it-IT" sz="1500" dirty="0"/>
              <a:t>è acquistabile sui siti di </a:t>
            </a:r>
            <a:r>
              <a:rPr lang="it-IT" sz="1500" b="1" dirty="0"/>
              <a:t>e-commerce</a:t>
            </a:r>
            <a:r>
              <a:rPr lang="it-IT" sz="1500" dirty="0"/>
              <a:t> o nei negozi di elettronica.</a:t>
            </a:r>
          </a:p>
          <a:p>
            <a:endParaRPr lang="it-IT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B94A822C-1957-47D7-B3AE-E4A55E85B3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90805"/>
            <a:ext cx="10515600" cy="149225"/>
          </a:xfrm>
        </p:spPr>
        <p:txBody>
          <a:bodyPr>
            <a:normAutofit fontScale="90000"/>
          </a:bodyPr>
          <a:lstStyle/>
          <a:p>
            <a:r>
              <a:rPr lang="it-IT" sz="1400" dirty="0">
                <a:solidFill>
                  <a:srgbClr val="007B3B"/>
                </a:solidFill>
              </a:rPr>
              <a:t>DOVE ACQUISTARE LETTORE</a:t>
            </a:r>
          </a:p>
        </p:txBody>
      </p:sp>
    </p:spTree>
    <p:extLst>
      <p:ext uri="{BB962C8B-B14F-4D97-AF65-F5344CB8AC3E}">
        <p14:creationId xmlns:p14="http://schemas.microsoft.com/office/powerpoint/2010/main" val="2794339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Pc con sito Lispa">
            <a:extLst>
              <a:ext uri="{FF2B5EF4-FFF2-40B4-BE49-F238E27FC236}">
                <a16:creationId xmlns:a16="http://schemas.microsoft.com/office/drawing/2014/main" id="{B5E1C1DE-7645-4555-BBBB-4FB914E6EC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03" y="1916859"/>
            <a:ext cx="8473114" cy="4040657"/>
          </a:xfrm>
          <a:prstGeom prst="rect">
            <a:avLst/>
          </a:prstGeom>
        </p:spPr>
      </p:pic>
      <p:pic>
        <p:nvPicPr>
          <p:cNvPr id="6" name="Immagine 5" descr="CRS">
            <a:extLst>
              <a:ext uri="{FF2B5EF4-FFF2-40B4-BE49-F238E27FC236}">
                <a16:creationId xmlns:a16="http://schemas.microsoft.com/office/drawing/2014/main" id="{4621272F-ECE2-4C99-95AB-5AFDFF086E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2422">
            <a:off x="1447969" y="2089828"/>
            <a:ext cx="1810867" cy="1133397"/>
          </a:xfrm>
          <a:prstGeom prst="rect">
            <a:avLst/>
          </a:prstGeom>
        </p:spPr>
      </p:pic>
      <p:pic>
        <p:nvPicPr>
          <p:cNvPr id="7" name="Immagine 6" descr="CNS">
            <a:extLst>
              <a:ext uri="{FF2B5EF4-FFF2-40B4-BE49-F238E27FC236}">
                <a16:creationId xmlns:a16="http://schemas.microsoft.com/office/drawing/2014/main" id="{AF05E008-827A-40A1-9D7D-9A64F1C91A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27" y="3029121"/>
            <a:ext cx="1717321" cy="1086836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E3E17215-4D17-46B3-862D-5F0F1D79016B}"/>
              </a:ext>
            </a:extLst>
          </p:cNvPr>
          <p:cNvSpPr txBox="1"/>
          <p:nvPr/>
        </p:nvSpPr>
        <p:spPr>
          <a:xfrm>
            <a:off x="1200150" y="833325"/>
            <a:ext cx="9791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7B3B"/>
                </a:solidFill>
                <a:latin typeface="Arial Regular"/>
              </a:rPr>
              <a:t>Dove trovi i software?</a:t>
            </a:r>
            <a:endParaRPr lang="it-IT" sz="2800" dirty="0">
              <a:solidFill>
                <a:srgbClr val="007B3B"/>
              </a:solidFill>
              <a:latin typeface="Arial Regular"/>
            </a:endParaRPr>
          </a:p>
        </p:txBody>
      </p:sp>
      <p:pic>
        <p:nvPicPr>
          <p:cNvPr id="4" name="Immagine 3" descr="Software">
            <a:extLst>
              <a:ext uri="{FF2B5EF4-FFF2-40B4-BE49-F238E27FC236}">
                <a16:creationId xmlns:a16="http://schemas.microsoft.com/office/drawing/2014/main" id="{F0DF7588-6A6E-4F11-B53E-3A744223E0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967" y="1301190"/>
            <a:ext cx="2204753" cy="220475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0206A698-1234-4034-848A-0C6C6974A564}"/>
              </a:ext>
            </a:extLst>
          </p:cNvPr>
          <p:cNvSpPr txBox="1"/>
          <p:nvPr/>
        </p:nvSpPr>
        <p:spPr>
          <a:xfrm>
            <a:off x="1099789" y="5227905"/>
            <a:ext cx="979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u="sng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https://www.lispa.it</a:t>
            </a:r>
            <a:endParaRPr lang="it-IT" sz="2400" dirty="0">
              <a:solidFill>
                <a:srgbClr val="0467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0FADABBB-B495-49B1-B51A-5353D8B0D5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sz="1500" dirty="0"/>
              <a:t>Il </a:t>
            </a:r>
            <a:r>
              <a:rPr lang="it-IT" sz="1500" b="1" dirty="0"/>
              <a:t>software</a:t>
            </a:r>
            <a:r>
              <a:rPr lang="it-IT" sz="1500" dirty="0"/>
              <a:t> per l’utilizzo della tessera può essere scaricato</a:t>
            </a:r>
            <a:r>
              <a:rPr lang="it-IT" sz="1500" b="1" dirty="0"/>
              <a:t> dal sito di Lombardia Informatica:</a:t>
            </a:r>
            <a:endParaRPr lang="it-IT" sz="1500" dirty="0"/>
          </a:p>
          <a:p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3D0116A-6E38-4DFD-BE67-B41CCB35CCE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9560" y="-48951"/>
            <a:ext cx="10515600" cy="414073"/>
          </a:xfrm>
        </p:spPr>
        <p:txBody>
          <a:bodyPr>
            <a:normAutofit/>
          </a:bodyPr>
          <a:lstStyle/>
          <a:p>
            <a:r>
              <a:rPr lang="it-IT" sz="1400" dirty="0">
                <a:solidFill>
                  <a:srgbClr val="007B3B"/>
                </a:solidFill>
              </a:rPr>
              <a:t>DOVE</a:t>
            </a:r>
            <a:r>
              <a:rPr lang="it-IT" sz="1400" baseline="0" dirty="0">
                <a:solidFill>
                  <a:srgbClr val="007B3B"/>
                </a:solidFill>
              </a:rPr>
              <a:t> TROVO IL SOFTWARE</a:t>
            </a:r>
            <a:endParaRPr lang="it-IT" sz="1400" dirty="0">
              <a:solidFill>
                <a:srgbClr val="007B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708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schermata sito Lispa">
            <a:extLst>
              <a:ext uri="{FF2B5EF4-FFF2-40B4-BE49-F238E27FC236}">
                <a16:creationId xmlns:a16="http://schemas.microsoft.com/office/drawing/2014/main" id="{1C0C8C61-6C65-44B6-8089-B93558AD5A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95" y="375173"/>
            <a:ext cx="11136010" cy="5498404"/>
          </a:xfrm>
          <a:prstGeom prst="rect">
            <a:avLst/>
          </a:prstGeom>
        </p:spPr>
      </p:pic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C1AD0AD7-688C-43F9-9E3A-8ED63C9C14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it-IT" sz="1500" b="1" u="sng" dirty="0">
                <a:hlinkClick r:id="rId3"/>
              </a:rPr>
              <a:t>www.lispa.it</a:t>
            </a:r>
            <a:endParaRPr lang="it-IT" sz="1500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E66EEA2F-1ED7-4701-898F-687CBA656D9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59665"/>
            <a:ext cx="10515600" cy="240665"/>
          </a:xfrm>
        </p:spPr>
        <p:txBody>
          <a:bodyPr>
            <a:normAutofit fontScale="90000"/>
          </a:bodyPr>
          <a:lstStyle/>
          <a:p>
            <a:r>
              <a:rPr lang="it-IT" sz="1400" dirty="0">
                <a:solidFill>
                  <a:srgbClr val="007B3B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WWW.LISPA</a:t>
            </a:r>
            <a:r>
              <a:rPr lang="it-IT" sz="1400" baseline="0" dirty="0">
                <a:solidFill>
                  <a:srgbClr val="007B3B"/>
                </a:solidFill>
              </a:rPr>
              <a:t>.IT</a:t>
            </a:r>
            <a:endParaRPr lang="it-IT" sz="1400" dirty="0">
              <a:solidFill>
                <a:srgbClr val="007B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482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chermata sito lispa">
            <a:extLst>
              <a:ext uri="{FF2B5EF4-FFF2-40B4-BE49-F238E27FC236}">
                <a16:creationId xmlns:a16="http://schemas.microsoft.com/office/drawing/2014/main" id="{70A01BA0-6751-45CC-9ABC-982B2DA830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67" r="50000" b="7334"/>
          <a:stretch/>
        </p:blipFill>
        <p:spPr>
          <a:xfrm>
            <a:off x="389532" y="375173"/>
            <a:ext cx="11412936" cy="546555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F257EB0C-3B44-4202-8818-968CDDCE1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0380" y="3644151"/>
            <a:ext cx="6035040" cy="74272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u="sng" dirty="0"/>
          </a:p>
        </p:txBody>
      </p:sp>
      <p:pic>
        <p:nvPicPr>
          <p:cNvPr id="7" name="Immagine 6" descr="mouse">
            <a:extLst>
              <a:ext uri="{FF2B5EF4-FFF2-40B4-BE49-F238E27FC236}">
                <a16:creationId xmlns:a16="http://schemas.microsoft.com/office/drawing/2014/main" id="{428E58AA-8DF5-4F82-AA2D-415EE05F95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950" y="4015515"/>
            <a:ext cx="555413" cy="742729"/>
          </a:xfrm>
          <a:prstGeom prst="rect">
            <a:avLst/>
          </a:prstGeom>
        </p:spPr>
      </p:pic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C3D8DABD-6E1E-4AA6-BF7B-B58C059D77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it-IT" sz="1500" b="1" dirty="0"/>
              <a:t>Servizi di Certificazione Digitale </a:t>
            </a:r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3C2814E8-46E6-4328-8720-919A2BC93A6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00100" y="20497"/>
            <a:ext cx="10515600" cy="240665"/>
          </a:xfrm>
        </p:spPr>
        <p:txBody>
          <a:bodyPr>
            <a:normAutofit fontScale="90000"/>
          </a:bodyPr>
          <a:lstStyle/>
          <a:p>
            <a:r>
              <a:rPr lang="it-IT" sz="1400" dirty="0">
                <a:solidFill>
                  <a:srgbClr val="007B3B"/>
                </a:solidFill>
              </a:rPr>
              <a:t>SERVIZI CERTIFICAZIONE DIGITALE</a:t>
            </a:r>
          </a:p>
        </p:txBody>
      </p:sp>
    </p:spTree>
    <p:extLst>
      <p:ext uri="{BB962C8B-B14F-4D97-AF65-F5344CB8AC3E}">
        <p14:creationId xmlns:p14="http://schemas.microsoft.com/office/powerpoint/2010/main" val="3974581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schermata sito Lispa">
            <a:extLst>
              <a:ext uri="{FF2B5EF4-FFF2-40B4-BE49-F238E27FC236}">
                <a16:creationId xmlns:a16="http://schemas.microsoft.com/office/drawing/2014/main" id="{1C0C8C61-6C65-44B6-8089-B93558AD5A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" t="-1764" r="18562" b="14568"/>
          <a:stretch/>
        </p:blipFill>
        <p:spPr>
          <a:xfrm>
            <a:off x="435429" y="258048"/>
            <a:ext cx="11129554" cy="5620238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FA78F14-BA70-4CA2-9921-CC0F7980A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17408" y="4588142"/>
            <a:ext cx="1503232" cy="36649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u="sng" dirty="0"/>
          </a:p>
        </p:txBody>
      </p:sp>
      <p:pic>
        <p:nvPicPr>
          <p:cNvPr id="6" name="Immagine 5" descr="mouse">
            <a:extLst>
              <a:ext uri="{FF2B5EF4-FFF2-40B4-BE49-F238E27FC236}">
                <a16:creationId xmlns:a16="http://schemas.microsoft.com/office/drawing/2014/main" id="{6F6B4337-6834-4F19-84EC-95D9E8F4CF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933" y="4771388"/>
            <a:ext cx="555413" cy="742729"/>
          </a:xfrm>
          <a:prstGeom prst="rect">
            <a:avLst/>
          </a:prstGeom>
        </p:spPr>
      </p:pic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EE18D6F6-A812-40A3-AA32-9965395E41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it-IT" sz="1500" dirty="0"/>
              <a:t>nella pagina "</a:t>
            </a:r>
            <a:r>
              <a:rPr lang="it-IT" sz="1500" b="1" dirty="0">
                <a:hlinkClick r:id="rId5"/>
              </a:rPr>
              <a:t>Software per CRS/CNS</a:t>
            </a:r>
            <a:r>
              <a:rPr lang="it-IT" sz="1500" dirty="0"/>
              <a:t>"  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7E40552F-302A-4B51-9B4F-A43793B2ABF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42406" y="25338"/>
            <a:ext cx="10515600" cy="274955"/>
          </a:xfrm>
        </p:spPr>
        <p:txBody>
          <a:bodyPr>
            <a:normAutofit fontScale="90000"/>
          </a:bodyPr>
          <a:lstStyle/>
          <a:p>
            <a:r>
              <a:rPr lang="it-IT" sz="1400" dirty="0">
                <a:solidFill>
                  <a:srgbClr val="007B3B"/>
                </a:solidFill>
              </a:rPr>
              <a:t>SOFTWARE PER</a:t>
            </a:r>
            <a:r>
              <a:rPr lang="it-IT" sz="1400" baseline="0" dirty="0">
                <a:solidFill>
                  <a:srgbClr val="007B3B"/>
                </a:solidFill>
              </a:rPr>
              <a:t> CNS</a:t>
            </a:r>
            <a:endParaRPr lang="it-IT" sz="1400" dirty="0">
              <a:solidFill>
                <a:srgbClr val="007B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817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schermata sito Lispa">
            <a:extLst>
              <a:ext uri="{FF2B5EF4-FFF2-40B4-BE49-F238E27FC236}">
                <a16:creationId xmlns:a16="http://schemas.microsoft.com/office/drawing/2014/main" id="{1C0C8C61-6C65-44B6-8089-B93558AD5A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" y="375173"/>
            <a:ext cx="10911841" cy="5387721"/>
          </a:xfrm>
          <a:prstGeom prst="rect">
            <a:avLst/>
          </a:prstGeom>
        </p:spPr>
      </p:pic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57BA1687-9121-43E7-87D2-C44B4FF5AB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12DCBB93-6573-46FA-9A7D-56F603DCBEB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3370" y="69315"/>
            <a:ext cx="10515600" cy="217805"/>
          </a:xfrm>
        </p:spPr>
        <p:txBody>
          <a:bodyPr>
            <a:noAutofit/>
          </a:bodyPr>
          <a:lstStyle/>
          <a:p>
            <a:r>
              <a:rPr lang="it-IT" sz="1200" u="sng" dirty="0">
                <a:solidFill>
                  <a:srgbClr val="007B3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https://www.lispa.it/wps/portal/LISPA/Home/Servizi-di-Certificazione-Digitale/Software-per-CRS-CNS</a:t>
            </a:r>
            <a:endParaRPr lang="it-IT" sz="1200" dirty="0">
              <a:solidFill>
                <a:srgbClr val="007B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719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hermata sito Lispa">
            <a:extLst>
              <a:ext uri="{FF2B5EF4-FFF2-40B4-BE49-F238E27FC236}">
                <a16:creationId xmlns:a16="http://schemas.microsoft.com/office/drawing/2014/main" id="{F44786BD-72D9-428F-B648-AEA9A2552C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11" r="50703" b="8889"/>
          <a:stretch/>
        </p:blipFill>
        <p:spPr>
          <a:xfrm>
            <a:off x="470262" y="434233"/>
            <a:ext cx="11283933" cy="5311140"/>
          </a:xfrm>
          <a:prstGeom prst="rect">
            <a:avLst/>
          </a:prstGeom>
        </p:spPr>
      </p:pic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53FA6354-E5F2-4C0C-92E0-59B714659E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sz="1500" dirty="0"/>
              <a:t>Scarica il </a:t>
            </a:r>
            <a:r>
              <a:rPr lang="it-IT" sz="1500" b="1" dirty="0"/>
              <a:t>Software CRS</a:t>
            </a:r>
            <a:r>
              <a:rPr lang="it-IT" sz="1500" dirty="0"/>
              <a:t>: che ti consentirà l'</a:t>
            </a:r>
            <a:r>
              <a:rPr lang="it-IT" sz="1500" b="1" dirty="0"/>
              <a:t>autenticazione </a:t>
            </a:r>
            <a:r>
              <a:rPr lang="it-IT" sz="1500" dirty="0"/>
              <a:t>tramite il certificato digitale contenuto nella carta.</a:t>
            </a:r>
          </a:p>
          <a:p>
            <a:endParaRPr lang="it-IT" dirty="0"/>
          </a:p>
        </p:txBody>
      </p:sp>
      <p:grpSp>
        <p:nvGrpSpPr>
          <p:cNvPr id="3" name="Gruppo 2" descr="schermata sito LIspa">
            <a:extLst>
              <a:ext uri="{FF2B5EF4-FFF2-40B4-BE49-F238E27FC236}">
                <a16:creationId xmlns:a16="http://schemas.microsoft.com/office/drawing/2014/main" id="{37A12A1B-BCB4-46B1-A6AE-6F3F3BAB3F6E}"/>
              </a:ext>
            </a:extLst>
          </p:cNvPr>
          <p:cNvGrpSpPr/>
          <p:nvPr/>
        </p:nvGrpSpPr>
        <p:grpSpPr>
          <a:xfrm>
            <a:off x="326571" y="297015"/>
            <a:ext cx="11538857" cy="5610048"/>
            <a:chOff x="326571" y="297015"/>
            <a:chExt cx="11538857" cy="5610048"/>
          </a:xfrm>
        </p:grpSpPr>
        <p:sp>
          <p:nvSpPr>
            <p:cNvPr id="17" name="Rettangolo 16">
              <a:extLst>
                <a:ext uri="{FF2B5EF4-FFF2-40B4-BE49-F238E27FC236}">
                  <a16:creationId xmlns:a16="http://schemas.microsoft.com/office/drawing/2014/main" id="{6D3E30C3-3788-4050-B410-54C3DC78C9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6571" y="297015"/>
              <a:ext cx="11538857" cy="5610048"/>
            </a:xfrm>
            <a:prstGeom prst="rect">
              <a:avLst/>
            </a:prstGeom>
            <a:solidFill>
              <a:srgbClr val="000000">
                <a:alpha val="40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u="sng" dirty="0"/>
            </a:p>
          </p:txBody>
        </p:sp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5BE49978-5319-428C-8D62-5A6631215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5218" t="27770" r="55863" b="55535"/>
            <a:stretch/>
          </p:blipFill>
          <p:spPr>
            <a:xfrm>
              <a:off x="3931700" y="1724296"/>
              <a:ext cx="6619277" cy="1074789"/>
            </a:xfrm>
            <a:prstGeom prst="rect">
              <a:avLst/>
            </a:prstGeom>
          </p:spPr>
        </p:pic>
      </p:grpSp>
      <p:sp>
        <p:nvSpPr>
          <p:cNvPr id="16" name="Rettangolo 15">
            <a:extLst>
              <a:ext uri="{FF2B5EF4-FFF2-40B4-BE49-F238E27FC236}">
                <a16:creationId xmlns:a16="http://schemas.microsoft.com/office/drawing/2014/main" id="{07C47D38-68FC-45DC-9C37-02FFB84E1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31699" y="1724296"/>
            <a:ext cx="6619278" cy="107478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u="sng" dirty="0"/>
          </a:p>
        </p:txBody>
      </p:sp>
      <p:grpSp>
        <p:nvGrpSpPr>
          <p:cNvPr id="5" name="Gruppo 4" descr="PUNTO ATTENZIONE">
            <a:extLst>
              <a:ext uri="{FF2B5EF4-FFF2-40B4-BE49-F238E27FC236}">
                <a16:creationId xmlns:a16="http://schemas.microsoft.com/office/drawing/2014/main" id="{DCA5CB42-7718-4174-BD54-294FEDB986BB}"/>
              </a:ext>
            </a:extLst>
          </p:cNvPr>
          <p:cNvGrpSpPr/>
          <p:nvPr/>
        </p:nvGrpSpPr>
        <p:grpSpPr>
          <a:xfrm>
            <a:off x="470263" y="3218259"/>
            <a:ext cx="11251476" cy="2252312"/>
            <a:chOff x="470263" y="3218259"/>
            <a:chExt cx="11251476" cy="2252312"/>
          </a:xfrm>
        </p:grpSpPr>
        <p:sp>
          <p:nvSpPr>
            <p:cNvPr id="18" name="Rettangolo 17">
              <a:extLst>
                <a:ext uri="{FF2B5EF4-FFF2-40B4-BE49-F238E27FC236}">
                  <a16:creationId xmlns:a16="http://schemas.microsoft.com/office/drawing/2014/main" id="{BED1B31B-8EC6-4697-BBDE-9DFE1229E956}"/>
                </a:ext>
              </a:extLst>
            </p:cNvPr>
            <p:cNvSpPr/>
            <p:nvPr/>
          </p:nvSpPr>
          <p:spPr>
            <a:xfrm>
              <a:off x="470263" y="3218259"/>
              <a:ext cx="11251476" cy="2252312"/>
            </a:xfrm>
            <a:prstGeom prst="rect">
              <a:avLst/>
            </a:prstGeom>
            <a:solidFill>
              <a:srgbClr val="6FB7FF"/>
            </a:solidFill>
            <a:ln w="38100">
              <a:solidFill>
                <a:srgbClr val="6FB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u="sng" dirty="0"/>
            </a:p>
          </p:txBody>
        </p:sp>
        <p:sp>
          <p:nvSpPr>
            <p:cNvPr id="19" name="Rettangolo con angoli arrotondati 18">
              <a:extLst>
                <a:ext uri="{FF2B5EF4-FFF2-40B4-BE49-F238E27FC236}">
                  <a16:creationId xmlns:a16="http://schemas.microsoft.com/office/drawing/2014/main" id="{5B89A330-C078-4D16-9BB9-1C486F0DFDB1}"/>
                </a:ext>
              </a:extLst>
            </p:cNvPr>
            <p:cNvSpPr/>
            <p:nvPr/>
          </p:nvSpPr>
          <p:spPr>
            <a:xfrm>
              <a:off x="539931" y="3576800"/>
              <a:ext cx="10906254" cy="1530417"/>
            </a:xfrm>
            <a:prstGeom prst="roundRect">
              <a:avLst>
                <a:gd name="adj" fmla="val 11972"/>
              </a:avLst>
            </a:prstGeom>
            <a:solidFill>
              <a:schemeClr val="bg1"/>
            </a:solidFill>
            <a:ln w="38100">
              <a:solidFill>
                <a:srgbClr val="0467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u="sng" dirty="0"/>
            </a:p>
          </p:txBody>
        </p: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DE2A2772-B6C2-463A-ADD3-368DEF028FEF}"/>
                </a:ext>
              </a:extLst>
            </p:cNvPr>
            <p:cNvSpPr txBox="1"/>
            <p:nvPr/>
          </p:nvSpPr>
          <p:spPr>
            <a:xfrm>
              <a:off x="2019658" y="3942770"/>
              <a:ext cx="8837374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dirty="0">
                  <a:solidFill>
                    <a:srgbClr val="0467D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Scarica il </a:t>
              </a:r>
              <a:r>
                <a:rPr lang="it-IT" sz="2400" b="1" u="sng" dirty="0">
                  <a:solidFill>
                    <a:srgbClr val="0467D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Software CRS</a:t>
              </a:r>
              <a:r>
                <a:rPr lang="it-IT" sz="2400" dirty="0">
                  <a:solidFill>
                    <a:srgbClr val="0467D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r>
                <a:rPr lang="it-IT" dirty="0">
                  <a:solidFill>
                    <a:srgbClr val="0467D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che ti consentirà l'</a:t>
              </a:r>
              <a:r>
                <a:rPr lang="it-IT" b="1" dirty="0">
                  <a:solidFill>
                    <a:srgbClr val="0467D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autenticazione </a:t>
              </a:r>
              <a:r>
                <a:rPr lang="it-IT" dirty="0">
                  <a:solidFill>
                    <a:srgbClr val="0467D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tramite il certificato digitale contenuto nella carta.</a:t>
              </a:r>
            </a:p>
            <a:p>
              <a:br>
                <a:rPr lang="it-IT" sz="1600" dirty="0">
                  <a:solidFill>
                    <a:srgbClr val="0467D2"/>
                  </a:solidFill>
                </a:rPr>
              </a:br>
              <a:endParaRPr lang="it-IT" sz="1600" dirty="0">
                <a:solidFill>
                  <a:srgbClr val="0467D2"/>
                </a:solidFill>
              </a:endParaRPr>
            </a:p>
          </p:txBody>
        </p:sp>
        <p:pic>
          <p:nvPicPr>
            <p:cNvPr id="22" name="Immagine 21" descr="Icona Download">
              <a:extLst>
                <a:ext uri="{FF2B5EF4-FFF2-40B4-BE49-F238E27FC236}">
                  <a16:creationId xmlns:a16="http://schemas.microsoft.com/office/drawing/2014/main" id="{079FA012-D9AB-4ABC-811F-39D2FBDE3D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083" y="3798034"/>
              <a:ext cx="993907" cy="993907"/>
            </a:xfrm>
            <a:prstGeom prst="rect">
              <a:avLst/>
            </a:prstGeom>
          </p:spPr>
        </p:pic>
      </p:grpSp>
      <p:sp>
        <p:nvSpPr>
          <p:cNvPr id="6" name="Titolo 5">
            <a:extLst>
              <a:ext uri="{FF2B5EF4-FFF2-40B4-BE49-F238E27FC236}">
                <a16:creationId xmlns:a16="http://schemas.microsoft.com/office/drawing/2014/main" id="{B0166BBE-C205-4616-9B64-CE5C5595450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9931" y="82144"/>
            <a:ext cx="10515600" cy="194945"/>
          </a:xfrm>
        </p:spPr>
        <p:txBody>
          <a:bodyPr>
            <a:normAutofit fontScale="90000"/>
          </a:bodyPr>
          <a:lstStyle/>
          <a:p>
            <a:r>
              <a:rPr lang="it-IT" sz="1400" dirty="0">
                <a:solidFill>
                  <a:srgbClr val="007B3B"/>
                </a:solidFill>
              </a:rPr>
              <a:t>SCARICA Software</a:t>
            </a:r>
            <a:r>
              <a:rPr lang="it-IT" sz="1400" baseline="0" dirty="0">
                <a:solidFill>
                  <a:srgbClr val="007B3B"/>
                </a:solidFill>
              </a:rPr>
              <a:t> CRS</a:t>
            </a:r>
            <a:endParaRPr lang="it-IT" sz="1400" dirty="0">
              <a:solidFill>
                <a:srgbClr val="007B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804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schermata sito Lispa">
            <a:extLst>
              <a:ext uri="{FF2B5EF4-FFF2-40B4-BE49-F238E27FC236}">
                <a16:creationId xmlns:a16="http://schemas.microsoft.com/office/drawing/2014/main" id="{1C0C8C61-6C65-44B6-8089-B93558AD5A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3"/>
          <a:stretch/>
        </p:blipFill>
        <p:spPr>
          <a:xfrm>
            <a:off x="330926" y="531927"/>
            <a:ext cx="11530148" cy="5109297"/>
          </a:xfrm>
          <a:prstGeom prst="rect">
            <a:avLst/>
          </a:prstGeom>
        </p:spPr>
      </p:pic>
      <p:sp>
        <p:nvSpPr>
          <p:cNvPr id="7" name="Rettangolo 6" descr="schermata sito Lispa">
            <a:extLst>
              <a:ext uri="{FF2B5EF4-FFF2-40B4-BE49-F238E27FC236}">
                <a16:creationId xmlns:a16="http://schemas.microsoft.com/office/drawing/2014/main" id="{780C3BC5-5678-4470-923D-EE94363E5A5D}"/>
              </a:ext>
            </a:extLst>
          </p:cNvPr>
          <p:cNvSpPr/>
          <p:nvPr/>
        </p:nvSpPr>
        <p:spPr>
          <a:xfrm>
            <a:off x="330926" y="281551"/>
            <a:ext cx="11538857" cy="5610048"/>
          </a:xfrm>
          <a:prstGeom prst="rect">
            <a:avLst/>
          </a:prstGeom>
          <a:solidFill>
            <a:srgbClr val="0000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u="sng" dirty="0"/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E0BD3B9B-FAE6-49B3-94B5-4E1B42827A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sz="1500" dirty="0"/>
              <a:t>Il software è disponibile nelle versioni per </a:t>
            </a:r>
            <a:r>
              <a:rPr lang="it-IT" sz="1500" b="1" dirty="0"/>
              <a:t>Windows, Mac OS X e Linux.</a:t>
            </a:r>
            <a:endParaRPr lang="it-IT" sz="1500" dirty="0"/>
          </a:p>
          <a:p>
            <a:endParaRPr lang="it-IT" dirty="0"/>
          </a:p>
        </p:txBody>
      </p:sp>
      <p:pic>
        <p:nvPicPr>
          <p:cNvPr id="6" name="Immagine 5" descr="schermata sito Lispa">
            <a:extLst>
              <a:ext uri="{FF2B5EF4-FFF2-40B4-BE49-F238E27FC236}">
                <a16:creationId xmlns:a16="http://schemas.microsoft.com/office/drawing/2014/main" id="{9B475B5F-9588-4580-BC65-3950BDEED3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7" t="20796" r="14438" b="29266"/>
          <a:stretch/>
        </p:blipFill>
        <p:spPr>
          <a:xfrm>
            <a:off x="3884023" y="1123406"/>
            <a:ext cx="6334126" cy="2842993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DE03C916-1BB7-4E64-8C42-6C660E090B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84024" y="1123405"/>
            <a:ext cx="6334126" cy="284299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u="sng" dirty="0"/>
          </a:p>
        </p:txBody>
      </p:sp>
      <p:grpSp>
        <p:nvGrpSpPr>
          <p:cNvPr id="26" name="Gruppo 25" descr="icona Mac">
            <a:extLst>
              <a:ext uri="{FF2B5EF4-FFF2-40B4-BE49-F238E27FC236}">
                <a16:creationId xmlns:a16="http://schemas.microsoft.com/office/drawing/2014/main" id="{92EBE280-5DB0-43C1-A2ED-583999AEDD41}"/>
              </a:ext>
            </a:extLst>
          </p:cNvPr>
          <p:cNvGrpSpPr/>
          <p:nvPr/>
        </p:nvGrpSpPr>
        <p:grpSpPr>
          <a:xfrm>
            <a:off x="2739559" y="1850851"/>
            <a:ext cx="1029038" cy="1025872"/>
            <a:chOff x="2667486" y="1632613"/>
            <a:chExt cx="1029038" cy="1025872"/>
          </a:xfrm>
        </p:grpSpPr>
        <p:pic>
          <p:nvPicPr>
            <p:cNvPr id="18" name="Immagine 17" descr="Icona Maac">
              <a:extLst>
                <a:ext uri="{FF2B5EF4-FFF2-40B4-BE49-F238E27FC236}">
                  <a16:creationId xmlns:a16="http://schemas.microsoft.com/office/drawing/2014/main" id="{723346EE-B3A5-4179-A469-5A9397551A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486" y="1632613"/>
              <a:ext cx="1029038" cy="1025872"/>
            </a:xfrm>
            <a:prstGeom prst="rect">
              <a:avLst/>
            </a:prstGeom>
          </p:spPr>
        </p:pic>
        <p:pic>
          <p:nvPicPr>
            <p:cNvPr id="21" name="Immagine 20" descr="Icona Mac&#10;">
              <a:extLst>
                <a:ext uri="{FF2B5EF4-FFF2-40B4-BE49-F238E27FC236}">
                  <a16:creationId xmlns:a16="http://schemas.microsoft.com/office/drawing/2014/main" id="{5C44A6C3-00AF-4867-8AAD-E41A3894DE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27" r="17567"/>
            <a:stretch/>
          </p:blipFill>
          <p:spPr>
            <a:xfrm>
              <a:off x="2900674" y="1772079"/>
              <a:ext cx="562661" cy="625123"/>
            </a:xfrm>
            <a:prstGeom prst="rect">
              <a:avLst/>
            </a:prstGeom>
          </p:spPr>
        </p:pic>
      </p:grpSp>
      <p:grpSp>
        <p:nvGrpSpPr>
          <p:cNvPr id="27" name="Gruppo 26" descr="icona Windows">
            <a:extLst>
              <a:ext uri="{FF2B5EF4-FFF2-40B4-BE49-F238E27FC236}">
                <a16:creationId xmlns:a16="http://schemas.microsoft.com/office/drawing/2014/main" id="{8646EB69-218A-4E25-A626-A624DE25206B}"/>
              </a:ext>
            </a:extLst>
          </p:cNvPr>
          <p:cNvGrpSpPr/>
          <p:nvPr/>
        </p:nvGrpSpPr>
        <p:grpSpPr>
          <a:xfrm>
            <a:off x="2739559" y="714070"/>
            <a:ext cx="1029038" cy="1025872"/>
            <a:chOff x="2667486" y="512457"/>
            <a:chExt cx="1029038" cy="1025872"/>
          </a:xfrm>
        </p:grpSpPr>
        <p:pic>
          <p:nvPicPr>
            <p:cNvPr id="15" name="Immagine 14" descr="Icona Windows">
              <a:extLst>
                <a:ext uri="{FF2B5EF4-FFF2-40B4-BE49-F238E27FC236}">
                  <a16:creationId xmlns:a16="http://schemas.microsoft.com/office/drawing/2014/main" id="{A1C6C12B-9B7C-49EC-A951-77AD5B3A38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486" y="512457"/>
              <a:ext cx="1029038" cy="1025872"/>
            </a:xfrm>
            <a:prstGeom prst="rect">
              <a:avLst/>
            </a:prstGeom>
          </p:spPr>
        </p:pic>
        <p:pic>
          <p:nvPicPr>
            <p:cNvPr id="22" name="Immagine 21" descr="Icona Windows">
              <a:extLst>
                <a:ext uri="{FF2B5EF4-FFF2-40B4-BE49-F238E27FC236}">
                  <a16:creationId xmlns:a16="http://schemas.microsoft.com/office/drawing/2014/main" id="{BB259FA1-B816-4AF9-9AD7-2002CAAB70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000"/>
            <a:stretch/>
          </p:blipFill>
          <p:spPr>
            <a:xfrm>
              <a:off x="2829244" y="635852"/>
              <a:ext cx="705520" cy="734052"/>
            </a:xfrm>
            <a:prstGeom prst="rect">
              <a:avLst/>
            </a:prstGeom>
          </p:spPr>
        </p:pic>
      </p:grpSp>
      <p:grpSp>
        <p:nvGrpSpPr>
          <p:cNvPr id="25" name="Gruppo 24" descr="icona Linux">
            <a:extLst>
              <a:ext uri="{FF2B5EF4-FFF2-40B4-BE49-F238E27FC236}">
                <a16:creationId xmlns:a16="http://schemas.microsoft.com/office/drawing/2014/main" id="{9AD58F92-B5F6-4E40-B2BF-639C40A333F5}"/>
              </a:ext>
            </a:extLst>
          </p:cNvPr>
          <p:cNvGrpSpPr/>
          <p:nvPr/>
        </p:nvGrpSpPr>
        <p:grpSpPr>
          <a:xfrm>
            <a:off x="2739559" y="2940526"/>
            <a:ext cx="1029038" cy="1025872"/>
            <a:chOff x="2659466" y="2687708"/>
            <a:chExt cx="1029038" cy="1025872"/>
          </a:xfrm>
        </p:grpSpPr>
        <p:pic>
          <p:nvPicPr>
            <p:cNvPr id="19" name="Immagine 18" descr="Icona Linux">
              <a:extLst>
                <a:ext uri="{FF2B5EF4-FFF2-40B4-BE49-F238E27FC236}">
                  <a16:creationId xmlns:a16="http://schemas.microsoft.com/office/drawing/2014/main" id="{2AD647B3-24C5-4235-8DFA-C441F19B19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9466" y="2687708"/>
              <a:ext cx="1029038" cy="1025872"/>
            </a:xfrm>
            <a:prstGeom prst="rect">
              <a:avLst/>
            </a:prstGeom>
          </p:spPr>
        </p:pic>
        <p:sp>
          <p:nvSpPr>
            <p:cNvPr id="23" name="Ovale 22">
              <a:extLst>
                <a:ext uri="{FF2B5EF4-FFF2-40B4-BE49-F238E27FC236}">
                  <a16:creationId xmlns:a16="http://schemas.microsoft.com/office/drawing/2014/main" id="{DE7C8D51-BD2C-4945-9C8A-353046392A6D}"/>
                </a:ext>
              </a:extLst>
            </p:cNvPr>
            <p:cNvSpPr/>
            <p:nvPr/>
          </p:nvSpPr>
          <p:spPr>
            <a:xfrm>
              <a:off x="2856938" y="2848018"/>
              <a:ext cx="634091" cy="52013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u="sng" dirty="0"/>
            </a:p>
          </p:txBody>
        </p:sp>
        <p:pic>
          <p:nvPicPr>
            <p:cNvPr id="24" name="Immagine 23" descr="Icona Linux">
              <a:extLst>
                <a:ext uri="{FF2B5EF4-FFF2-40B4-BE49-F238E27FC236}">
                  <a16:creationId xmlns:a16="http://schemas.microsoft.com/office/drawing/2014/main" id="{631A149D-25E9-4A77-B8AF-BA08B37BEB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41"/>
            <a:stretch/>
          </p:blipFill>
          <p:spPr>
            <a:xfrm>
              <a:off x="2843188" y="2771484"/>
              <a:ext cx="661593" cy="771388"/>
            </a:xfrm>
            <a:prstGeom prst="rect">
              <a:avLst/>
            </a:prstGeom>
          </p:spPr>
        </p:pic>
      </p:grpSp>
      <p:sp>
        <p:nvSpPr>
          <p:cNvPr id="30" name="Titolo 29">
            <a:extLst>
              <a:ext uri="{FF2B5EF4-FFF2-40B4-BE49-F238E27FC236}">
                <a16:creationId xmlns:a16="http://schemas.microsoft.com/office/drawing/2014/main" id="{F9BE5AF4-30D5-4F2E-AABC-ED5248B1AE9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2608"/>
            <a:ext cx="10515600" cy="238036"/>
          </a:xfrm>
        </p:spPr>
        <p:txBody>
          <a:bodyPr>
            <a:normAutofit fontScale="90000"/>
          </a:bodyPr>
          <a:lstStyle/>
          <a:p>
            <a:r>
              <a:rPr lang="it-IT" sz="1400" dirty="0">
                <a:solidFill>
                  <a:srgbClr val="007B3B"/>
                </a:solidFill>
              </a:rPr>
              <a:t>SISTEMI OPERATIVI</a:t>
            </a:r>
          </a:p>
        </p:txBody>
      </p:sp>
      <p:pic>
        <p:nvPicPr>
          <p:cNvPr id="31" name="Immagine 30" descr="mouse">
            <a:extLst>
              <a:ext uri="{FF2B5EF4-FFF2-40B4-BE49-F238E27FC236}">
                <a16:creationId xmlns:a16="http://schemas.microsoft.com/office/drawing/2014/main" id="{77147E3B-2194-436A-A47C-31FE722067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7502" y="2187755"/>
            <a:ext cx="555413" cy="68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771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schermata sito Lispa">
            <a:extLst>
              <a:ext uri="{FF2B5EF4-FFF2-40B4-BE49-F238E27FC236}">
                <a16:creationId xmlns:a16="http://schemas.microsoft.com/office/drawing/2014/main" id="{1C0C8C61-6C65-44B6-8089-B93558AD5A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3"/>
          <a:stretch/>
        </p:blipFill>
        <p:spPr>
          <a:xfrm>
            <a:off x="330926" y="531927"/>
            <a:ext cx="11530148" cy="5109297"/>
          </a:xfrm>
          <a:prstGeom prst="rect">
            <a:avLst/>
          </a:prstGeom>
        </p:spPr>
      </p:pic>
      <p:sp>
        <p:nvSpPr>
          <p:cNvPr id="7" name="Rettangolo 6" descr="schermata sito Lispa">
            <a:extLst>
              <a:ext uri="{FF2B5EF4-FFF2-40B4-BE49-F238E27FC236}">
                <a16:creationId xmlns:a16="http://schemas.microsoft.com/office/drawing/2014/main" id="{780C3BC5-5678-4470-923D-EE94363E5A5D}"/>
              </a:ext>
            </a:extLst>
          </p:cNvPr>
          <p:cNvSpPr/>
          <p:nvPr/>
        </p:nvSpPr>
        <p:spPr>
          <a:xfrm>
            <a:off x="330926" y="281551"/>
            <a:ext cx="11538857" cy="5610048"/>
          </a:xfrm>
          <a:prstGeom prst="rect">
            <a:avLst/>
          </a:prstGeom>
          <a:solidFill>
            <a:srgbClr val="0000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u="sng" dirty="0"/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E0BD3B9B-FAE6-49B3-94B5-4E1B42827A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3639" y="5984969"/>
            <a:ext cx="10465723" cy="591228"/>
          </a:xfrm>
        </p:spPr>
        <p:txBody>
          <a:bodyPr>
            <a:normAutofit fontScale="92500" lnSpcReduction="10000"/>
          </a:bodyPr>
          <a:lstStyle/>
          <a:p>
            <a:r>
              <a:rPr lang="it-IT" dirty="0"/>
              <a:t>Identificato il sistema operativo del tuo pc.</a:t>
            </a:r>
          </a:p>
          <a:p>
            <a:r>
              <a:rPr lang="it-IT" dirty="0"/>
              <a:t>Premi </a:t>
            </a:r>
            <a:r>
              <a:rPr lang="it-IT" b="1" dirty="0"/>
              <a:t>l’icona + </a:t>
            </a:r>
            <a:r>
              <a:rPr lang="it-IT" dirty="0"/>
              <a:t>per visualizzare le informazioni di dettaglio e la compatibilità con il tuo pc.</a:t>
            </a:r>
          </a:p>
          <a:p>
            <a:endParaRPr lang="it-IT" dirty="0"/>
          </a:p>
        </p:txBody>
      </p:sp>
      <p:pic>
        <p:nvPicPr>
          <p:cNvPr id="6" name="Immagine 5" descr="schermata sito Lispa&#10;">
            <a:extLst>
              <a:ext uri="{FF2B5EF4-FFF2-40B4-BE49-F238E27FC236}">
                <a16:creationId xmlns:a16="http://schemas.microsoft.com/office/drawing/2014/main" id="{9B475B5F-9588-4580-BC65-3950BDEED3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7" t="20796" r="14438" b="29266"/>
          <a:stretch/>
        </p:blipFill>
        <p:spPr>
          <a:xfrm>
            <a:off x="3884023" y="1123406"/>
            <a:ext cx="6334126" cy="2842993"/>
          </a:xfrm>
          <a:prstGeom prst="rect">
            <a:avLst/>
          </a:prstGeom>
        </p:spPr>
      </p:pic>
      <p:sp>
        <p:nvSpPr>
          <p:cNvPr id="8" name="Rettangolo 7" descr="schermata sito Lispa&#10;">
            <a:extLst>
              <a:ext uri="{FF2B5EF4-FFF2-40B4-BE49-F238E27FC236}">
                <a16:creationId xmlns:a16="http://schemas.microsoft.com/office/drawing/2014/main" id="{DE03C916-1BB7-4E64-8C42-6C660E090B00}"/>
              </a:ext>
            </a:extLst>
          </p:cNvPr>
          <p:cNvSpPr/>
          <p:nvPr/>
        </p:nvSpPr>
        <p:spPr>
          <a:xfrm>
            <a:off x="3884024" y="1123405"/>
            <a:ext cx="6334126" cy="284299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u="sng" dirty="0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891A7EE4-C143-4609-849A-9F8AAD710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39864" y="1216776"/>
            <a:ext cx="1114426" cy="263720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u="sng" dirty="0"/>
          </a:p>
        </p:txBody>
      </p:sp>
      <p:pic>
        <p:nvPicPr>
          <p:cNvPr id="20" name="Immagine 19" descr="mouse">
            <a:extLst>
              <a:ext uri="{FF2B5EF4-FFF2-40B4-BE49-F238E27FC236}">
                <a16:creationId xmlns:a16="http://schemas.microsoft.com/office/drawing/2014/main" id="{055DF38A-27BF-489D-80BC-969FCD6FBB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013" y="1688265"/>
            <a:ext cx="555413" cy="688968"/>
          </a:xfrm>
          <a:prstGeom prst="rect">
            <a:avLst/>
          </a:prstGeom>
        </p:spPr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F7A25520-EDEF-4BFA-A9CA-4A50FBE9B14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49937"/>
            <a:ext cx="10515600" cy="166802"/>
          </a:xfrm>
        </p:spPr>
        <p:txBody>
          <a:bodyPr>
            <a:normAutofit fontScale="90000"/>
          </a:bodyPr>
          <a:lstStyle/>
          <a:p>
            <a:r>
              <a:rPr lang="it-IT" sz="1400" dirty="0">
                <a:solidFill>
                  <a:srgbClr val="007B3B"/>
                </a:solidFill>
              </a:rPr>
              <a:t>IDENTIFICA SISTEMA OPERATIVO</a:t>
            </a:r>
          </a:p>
        </p:txBody>
      </p:sp>
    </p:spTree>
    <p:extLst>
      <p:ext uri="{BB962C8B-B14F-4D97-AF65-F5344CB8AC3E}">
        <p14:creationId xmlns:p14="http://schemas.microsoft.com/office/powerpoint/2010/main" val="3262185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schermata sito Lispa">
            <a:extLst>
              <a:ext uri="{FF2B5EF4-FFF2-40B4-BE49-F238E27FC236}">
                <a16:creationId xmlns:a16="http://schemas.microsoft.com/office/drawing/2014/main" id="{1C0C8C61-6C65-44B6-8089-B93558AD5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70547"/>
            <a:ext cx="10965526" cy="5414228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E5C5BDCB-4E72-459D-BC19-A0D9AC7D28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87783" y="3735245"/>
            <a:ext cx="1591098" cy="53195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u="sng" dirty="0"/>
          </a:p>
        </p:txBody>
      </p:sp>
      <p:pic>
        <p:nvPicPr>
          <p:cNvPr id="6" name="Immagine 5" descr="mouse">
            <a:extLst>
              <a:ext uri="{FF2B5EF4-FFF2-40B4-BE49-F238E27FC236}">
                <a16:creationId xmlns:a16="http://schemas.microsoft.com/office/drawing/2014/main" id="{19DFC9F5-A081-49D3-9DEE-80B35D41B3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921" y="4001223"/>
            <a:ext cx="555413" cy="742729"/>
          </a:xfrm>
          <a:prstGeom prst="rect">
            <a:avLst/>
          </a:prstGeom>
        </p:spPr>
      </p:pic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288BAAF0-A8C5-48EA-8AA0-8A37514F9E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8473" y="6068752"/>
            <a:ext cx="10465723" cy="414075"/>
          </a:xfrm>
        </p:spPr>
        <p:txBody>
          <a:bodyPr/>
          <a:lstStyle/>
          <a:p>
            <a:r>
              <a:rPr lang="it-IT" sz="1500" dirty="0"/>
              <a:t>Clicca sul </a:t>
            </a:r>
            <a:r>
              <a:rPr lang="it-IT" sz="1500" b="1" dirty="0"/>
              <a:t>link</a:t>
            </a:r>
            <a:r>
              <a:rPr lang="it-IT" sz="1500" dirty="0"/>
              <a:t> per effettuare i download.</a:t>
            </a:r>
          </a:p>
          <a:p>
            <a:endParaRPr lang="it-IT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239987F9-94ED-46C7-8681-607796C26E9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86570"/>
            <a:ext cx="10515600" cy="263525"/>
          </a:xfrm>
        </p:spPr>
        <p:txBody>
          <a:bodyPr>
            <a:normAutofit fontScale="90000"/>
          </a:bodyPr>
          <a:lstStyle/>
          <a:p>
            <a:r>
              <a:rPr lang="it-IT" sz="1400" dirty="0">
                <a:solidFill>
                  <a:srgbClr val="007B3B"/>
                </a:solidFill>
              </a:rPr>
              <a:t>CLICCA SUL LINK</a:t>
            </a:r>
          </a:p>
        </p:txBody>
      </p:sp>
    </p:spTree>
    <p:extLst>
      <p:ext uri="{BB962C8B-B14F-4D97-AF65-F5344CB8AC3E}">
        <p14:creationId xmlns:p14="http://schemas.microsoft.com/office/powerpoint/2010/main" val="2037315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e 9" descr="ombra">
            <a:extLst>
              <a:ext uri="{FF2B5EF4-FFF2-40B4-BE49-F238E27FC236}">
                <a16:creationId xmlns:a16="http://schemas.microsoft.com/office/drawing/2014/main" id="{81735740-BFCE-47BD-8E4C-853981F3B508}"/>
              </a:ext>
            </a:extLst>
          </p:cNvPr>
          <p:cNvSpPr/>
          <p:nvPr/>
        </p:nvSpPr>
        <p:spPr>
          <a:xfrm>
            <a:off x="1687132" y="4466300"/>
            <a:ext cx="8718997" cy="830997"/>
          </a:xfrm>
          <a:prstGeom prst="ellipse">
            <a:avLst/>
          </a:prstGeom>
          <a:solidFill>
            <a:srgbClr val="5397DC"/>
          </a:solidFill>
          <a:ln w="38100">
            <a:solidFill>
              <a:srgbClr val="5397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u="sng" dirty="0"/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B5586E61-BE96-4756-9791-24BB57B3CA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La Carta Regionale dei Servizi – CRS e la Carta Nazionale dei Servizi  CNS</a:t>
            </a:r>
          </a:p>
        </p:txBody>
      </p:sp>
      <p:sp>
        <p:nvSpPr>
          <p:cNvPr id="34" name="CasellaDiTesto 33" descr="CNS">
            <a:extLst>
              <a:ext uri="{FF2B5EF4-FFF2-40B4-BE49-F238E27FC236}">
                <a16:creationId xmlns:a16="http://schemas.microsoft.com/office/drawing/2014/main" id="{71BC6AC5-6E2E-4E6F-89DB-6290790930EC}"/>
              </a:ext>
            </a:extLst>
          </p:cNvPr>
          <p:cNvSpPr txBox="1"/>
          <p:nvPr/>
        </p:nvSpPr>
        <p:spPr>
          <a:xfrm>
            <a:off x="6143106" y="784705"/>
            <a:ext cx="2794715" cy="1843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7B3B"/>
                </a:solidFill>
                <a:latin typeface="Arial Regular"/>
              </a:rPr>
              <a:t>Carta </a:t>
            </a:r>
          </a:p>
          <a:p>
            <a:r>
              <a:rPr lang="it-IT" sz="2800" b="1" dirty="0">
                <a:solidFill>
                  <a:srgbClr val="007B3B"/>
                </a:solidFill>
                <a:latin typeface="Arial Regular"/>
              </a:rPr>
              <a:t>Nazionale dei</a:t>
            </a:r>
          </a:p>
          <a:p>
            <a:r>
              <a:rPr lang="it-IT" sz="2800" b="1" dirty="0">
                <a:solidFill>
                  <a:srgbClr val="007B3B"/>
                </a:solidFill>
                <a:latin typeface="Arial Regular"/>
              </a:rPr>
              <a:t>Servizi</a:t>
            </a:r>
            <a:endParaRPr lang="it-IT" sz="2800" dirty="0">
              <a:solidFill>
                <a:srgbClr val="007B3B"/>
              </a:solidFill>
              <a:latin typeface="Arial Regular"/>
            </a:endParaRPr>
          </a:p>
        </p:txBody>
      </p:sp>
      <p:sp>
        <p:nvSpPr>
          <p:cNvPr id="35" name="CasellaDiTesto 34" descr="CRS">
            <a:extLst>
              <a:ext uri="{FF2B5EF4-FFF2-40B4-BE49-F238E27FC236}">
                <a16:creationId xmlns:a16="http://schemas.microsoft.com/office/drawing/2014/main" id="{AEF670E0-949B-4144-AD86-21E7609B72C6}"/>
              </a:ext>
            </a:extLst>
          </p:cNvPr>
          <p:cNvSpPr txBox="1"/>
          <p:nvPr/>
        </p:nvSpPr>
        <p:spPr>
          <a:xfrm>
            <a:off x="2158062" y="784705"/>
            <a:ext cx="2903335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7B3B"/>
                </a:solidFill>
                <a:latin typeface="Arial Regular"/>
              </a:rPr>
              <a:t>Carta </a:t>
            </a:r>
          </a:p>
          <a:p>
            <a:r>
              <a:rPr lang="it-IT" sz="2800" b="1" dirty="0">
                <a:solidFill>
                  <a:srgbClr val="007B3B"/>
                </a:solidFill>
                <a:latin typeface="Arial Regular"/>
              </a:rPr>
              <a:t>Regionale dei </a:t>
            </a:r>
          </a:p>
          <a:p>
            <a:r>
              <a:rPr lang="it-IT" sz="2800" b="1" dirty="0">
                <a:solidFill>
                  <a:srgbClr val="007B3B"/>
                </a:solidFill>
                <a:latin typeface="Arial Regular"/>
              </a:rPr>
              <a:t>Servizi</a:t>
            </a:r>
            <a:endParaRPr lang="it-IT" sz="2800" dirty="0">
              <a:solidFill>
                <a:srgbClr val="007B3B"/>
              </a:solidFill>
              <a:latin typeface="Arial Regular"/>
            </a:endParaRPr>
          </a:p>
        </p:txBody>
      </p:sp>
      <p:pic>
        <p:nvPicPr>
          <p:cNvPr id="8" name="Immagine 7" descr="CRS Carta Regionale dei Servizi">
            <a:extLst>
              <a:ext uri="{FF2B5EF4-FFF2-40B4-BE49-F238E27FC236}">
                <a16:creationId xmlns:a16="http://schemas.microsoft.com/office/drawing/2014/main" id="{37354EB5-CAA5-483F-ADE2-558A6F5D37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062" y="2597114"/>
            <a:ext cx="3886421" cy="2432459"/>
          </a:xfrm>
          <a:prstGeom prst="rect">
            <a:avLst/>
          </a:prstGeom>
        </p:spPr>
      </p:pic>
      <p:pic>
        <p:nvPicPr>
          <p:cNvPr id="9" name="Immagine 8" descr="CNS Carta Nazionale dei Servizi">
            <a:extLst>
              <a:ext uri="{FF2B5EF4-FFF2-40B4-BE49-F238E27FC236}">
                <a16:creationId xmlns:a16="http://schemas.microsoft.com/office/drawing/2014/main" id="{009B9E01-B84D-4FF3-B14B-D58E89B71B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387" y="2391700"/>
            <a:ext cx="3843551" cy="2432458"/>
          </a:xfrm>
          <a:prstGeom prst="rect">
            <a:avLst/>
          </a:prstGeom>
        </p:spPr>
      </p:pic>
      <p:sp>
        <p:nvSpPr>
          <p:cNvPr id="4" name="Titolo 3">
            <a:extLst>
              <a:ext uri="{FF2B5EF4-FFF2-40B4-BE49-F238E27FC236}">
                <a16:creationId xmlns:a16="http://schemas.microsoft.com/office/drawing/2014/main" id="{2C972ED7-C65A-4E0C-B4B4-CB1D5FE8C47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0297" y="86473"/>
            <a:ext cx="2693670" cy="14859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it-IT" sz="2400" dirty="0">
                <a:solidFill>
                  <a:srgbClr val="007B3B"/>
                </a:solidFill>
              </a:rPr>
              <a:t>CRS</a:t>
            </a:r>
            <a:r>
              <a:rPr lang="it-IT" sz="2400" baseline="0" dirty="0">
                <a:solidFill>
                  <a:srgbClr val="007B3B"/>
                </a:solidFill>
              </a:rPr>
              <a:t> CNS</a:t>
            </a:r>
            <a:endParaRPr lang="it-IT" sz="2400" dirty="0">
              <a:solidFill>
                <a:srgbClr val="007B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4668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 descr="schermata sito Lispa">
            <a:extLst>
              <a:ext uri="{FF2B5EF4-FFF2-40B4-BE49-F238E27FC236}">
                <a16:creationId xmlns:a16="http://schemas.microsoft.com/office/drawing/2014/main" id="{5D4FE062-B193-4B71-A24D-22FE503E2A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70547"/>
            <a:ext cx="10965526" cy="5414228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44985DEA-EF2C-4B90-9FD2-4908A573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5238" y="5241921"/>
            <a:ext cx="10878938" cy="541659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u="sng" dirty="0"/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288BAAF0-A8C5-48EA-8AA0-8A37514F9E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it-IT" sz="1500" b="1" dirty="0"/>
              <a:t>Installa il software</a:t>
            </a:r>
            <a:r>
              <a:rPr lang="it-IT" sz="1500" dirty="0"/>
              <a:t> che hai appena scaricato.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A9E19FD-CD23-4A42-88CD-9D5A68E40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7" t="92206" r="94123" b="3783"/>
          <a:stretch/>
        </p:blipFill>
        <p:spPr>
          <a:xfrm>
            <a:off x="651855" y="5258252"/>
            <a:ext cx="2731424" cy="541659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5913E435-5AC9-4046-8D76-1AF1B3BE4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8997" y="5230491"/>
            <a:ext cx="2731422" cy="541659"/>
          </a:xfrm>
          <a:prstGeom prst="rect">
            <a:avLst/>
          </a:prstGeom>
          <a:noFill/>
          <a:ln w="38100">
            <a:solidFill>
              <a:srgbClr val="046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u="sng" dirty="0"/>
          </a:p>
        </p:txBody>
      </p:sp>
      <p:pic>
        <p:nvPicPr>
          <p:cNvPr id="12" name="Immagine 11" descr="mouse&#10;">
            <a:extLst>
              <a:ext uri="{FF2B5EF4-FFF2-40B4-BE49-F238E27FC236}">
                <a16:creationId xmlns:a16="http://schemas.microsoft.com/office/drawing/2014/main" id="{0BF7C7A8-8A54-481F-9313-8550AD1DC6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2918">
            <a:off x="3168953" y="5309384"/>
            <a:ext cx="555413" cy="742729"/>
          </a:xfrm>
          <a:prstGeom prst="rect">
            <a:avLst/>
          </a:prstGeom>
        </p:spPr>
      </p:pic>
      <p:sp>
        <p:nvSpPr>
          <p:cNvPr id="14" name="Titolo 13">
            <a:extLst>
              <a:ext uri="{FF2B5EF4-FFF2-40B4-BE49-F238E27FC236}">
                <a16:creationId xmlns:a16="http://schemas.microsoft.com/office/drawing/2014/main" id="{6F953B7C-655C-4742-A2B2-1F840BD8FA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5371"/>
            <a:ext cx="10515600" cy="263525"/>
          </a:xfrm>
        </p:spPr>
        <p:txBody>
          <a:bodyPr>
            <a:normAutofit fontScale="90000"/>
          </a:bodyPr>
          <a:lstStyle/>
          <a:p>
            <a:r>
              <a:rPr lang="it-IT" sz="1400" dirty="0">
                <a:solidFill>
                  <a:srgbClr val="007B3B"/>
                </a:solidFill>
              </a:rPr>
              <a:t>INSTALLA IL SOFTWARE</a:t>
            </a:r>
          </a:p>
        </p:txBody>
      </p:sp>
    </p:spTree>
    <p:extLst>
      <p:ext uri="{BB962C8B-B14F-4D97-AF65-F5344CB8AC3E}">
        <p14:creationId xmlns:p14="http://schemas.microsoft.com/office/powerpoint/2010/main" val="38298599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pc">
            <a:extLst>
              <a:ext uri="{FF2B5EF4-FFF2-40B4-BE49-F238E27FC236}">
                <a16:creationId xmlns:a16="http://schemas.microsoft.com/office/drawing/2014/main" id="{88A9F618-527A-4A33-9914-98FE87CDA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773" y="2053389"/>
            <a:ext cx="7511455" cy="3570396"/>
          </a:xfrm>
          <a:prstGeom prst="rect">
            <a:avLst/>
          </a:prstGeom>
        </p:spPr>
      </p:pic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BCED9F34-7934-485F-A14B-44359090DE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it-IT" sz="1500" dirty="0"/>
              <a:t>Riavvia il pc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6DC1406-4D73-496B-B60F-DFFD4EFABE46}"/>
              </a:ext>
            </a:extLst>
          </p:cNvPr>
          <p:cNvSpPr txBox="1"/>
          <p:nvPr/>
        </p:nvSpPr>
        <p:spPr>
          <a:xfrm>
            <a:off x="2981843" y="775073"/>
            <a:ext cx="622831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7B3B"/>
                </a:solidFill>
                <a:latin typeface="Arial Regular"/>
              </a:rPr>
              <a:t>riavvia il pc</a:t>
            </a:r>
            <a:endParaRPr lang="it-IT" sz="2000" dirty="0">
              <a:solidFill>
                <a:srgbClr val="007B3B"/>
              </a:solidFill>
              <a:latin typeface="Arial Regular"/>
            </a:endParaRPr>
          </a:p>
        </p:txBody>
      </p:sp>
      <p:pic>
        <p:nvPicPr>
          <p:cNvPr id="8" name="Immagine 7" descr="icona riavvio">
            <a:extLst>
              <a:ext uri="{FF2B5EF4-FFF2-40B4-BE49-F238E27FC236}">
                <a16:creationId xmlns:a16="http://schemas.microsoft.com/office/drawing/2014/main" id="{841B2E72-4791-4D0A-9AF7-9750E331CF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869" y="2543872"/>
            <a:ext cx="1384262" cy="1380003"/>
          </a:xfrm>
          <a:prstGeom prst="rect">
            <a:avLst/>
          </a:prstGeom>
        </p:spPr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251E0386-D7AE-455C-BF53-0B6CB34806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88323" y="111705"/>
            <a:ext cx="10515600" cy="160655"/>
          </a:xfrm>
        </p:spPr>
        <p:txBody>
          <a:bodyPr>
            <a:normAutofit fontScale="90000"/>
          </a:bodyPr>
          <a:lstStyle/>
          <a:p>
            <a:r>
              <a:rPr lang="it-IT" sz="1400" dirty="0">
                <a:solidFill>
                  <a:srgbClr val="007B3B"/>
                </a:solidFill>
              </a:rPr>
              <a:t>RIAVVIA PC</a:t>
            </a:r>
          </a:p>
        </p:txBody>
      </p:sp>
    </p:spTree>
    <p:extLst>
      <p:ext uri="{BB962C8B-B14F-4D97-AF65-F5344CB8AC3E}">
        <p14:creationId xmlns:p14="http://schemas.microsoft.com/office/powerpoint/2010/main" val="17343112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BCED9F34-7934-485F-A14B-44359090DE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it-IT" sz="1500" dirty="0"/>
              <a:t>Inserisci la carta nel lettore collegato al pc.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6DC1406-4D73-496B-B60F-DFFD4EFABE46}"/>
              </a:ext>
            </a:extLst>
          </p:cNvPr>
          <p:cNvSpPr txBox="1"/>
          <p:nvPr/>
        </p:nvSpPr>
        <p:spPr>
          <a:xfrm>
            <a:off x="2340273" y="775073"/>
            <a:ext cx="751145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7B3B"/>
                </a:solidFill>
                <a:latin typeface="Arial Regular"/>
              </a:rPr>
              <a:t>inserisci la carta nel lettore collegato al pc</a:t>
            </a:r>
          </a:p>
        </p:txBody>
      </p:sp>
      <p:grpSp>
        <p:nvGrpSpPr>
          <p:cNvPr id="7" name="Gruppo 6" descr="CRS - CNS">
            <a:extLst>
              <a:ext uri="{FF2B5EF4-FFF2-40B4-BE49-F238E27FC236}">
                <a16:creationId xmlns:a16="http://schemas.microsoft.com/office/drawing/2014/main" id="{54D4A045-BEDE-4E93-AE89-B48E9A5497AC}"/>
              </a:ext>
            </a:extLst>
          </p:cNvPr>
          <p:cNvGrpSpPr/>
          <p:nvPr/>
        </p:nvGrpSpPr>
        <p:grpSpPr>
          <a:xfrm>
            <a:off x="9687177" y="4414150"/>
            <a:ext cx="1767985" cy="1297036"/>
            <a:chOff x="4216723" y="4543861"/>
            <a:chExt cx="5850695" cy="4292210"/>
          </a:xfrm>
        </p:grpSpPr>
        <p:pic>
          <p:nvPicPr>
            <p:cNvPr id="10" name="Immagine 9" descr="CRS Carta Regionale dei Servizi">
              <a:extLst>
                <a:ext uri="{FF2B5EF4-FFF2-40B4-BE49-F238E27FC236}">
                  <a16:creationId xmlns:a16="http://schemas.microsoft.com/office/drawing/2014/main" id="{5549FF96-B335-4D0C-8D60-62738F5392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0998" y="4543861"/>
              <a:ext cx="3886420" cy="2432460"/>
            </a:xfrm>
            <a:prstGeom prst="rect">
              <a:avLst/>
            </a:prstGeom>
          </p:spPr>
        </p:pic>
        <p:pic>
          <p:nvPicPr>
            <p:cNvPr id="11" name="Immagine 10" descr="CNS Carta Nazionale dei Servizi">
              <a:extLst>
                <a:ext uri="{FF2B5EF4-FFF2-40B4-BE49-F238E27FC236}">
                  <a16:creationId xmlns:a16="http://schemas.microsoft.com/office/drawing/2014/main" id="{0A76591D-5511-407E-84E5-587B13E115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10982">
              <a:off x="4216723" y="6403614"/>
              <a:ext cx="3843552" cy="2432457"/>
            </a:xfrm>
            <a:prstGeom prst="rect">
              <a:avLst/>
            </a:prstGeom>
          </p:spPr>
        </p:pic>
      </p:grpSp>
      <p:sp>
        <p:nvSpPr>
          <p:cNvPr id="3" name="Titolo 2">
            <a:extLst>
              <a:ext uri="{FF2B5EF4-FFF2-40B4-BE49-F238E27FC236}">
                <a16:creationId xmlns:a16="http://schemas.microsoft.com/office/drawing/2014/main" id="{6367D077-ECBF-4DDC-B06B-508DFDB852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88077" y="90147"/>
            <a:ext cx="10515600" cy="163895"/>
          </a:xfrm>
        </p:spPr>
        <p:txBody>
          <a:bodyPr>
            <a:normAutofit fontScale="90000"/>
          </a:bodyPr>
          <a:lstStyle/>
          <a:p>
            <a:r>
              <a:rPr lang="it-IT" sz="1400" dirty="0">
                <a:solidFill>
                  <a:srgbClr val="007B3B"/>
                </a:solidFill>
              </a:rPr>
              <a:t>INSERISCI</a:t>
            </a:r>
            <a:r>
              <a:rPr lang="it-IT" dirty="0"/>
              <a:t> </a:t>
            </a:r>
            <a:r>
              <a:rPr lang="it-IT" sz="1400" dirty="0">
                <a:solidFill>
                  <a:srgbClr val="007B3B"/>
                </a:solidFill>
              </a:rPr>
              <a:t>CARTA NEL LETTORE</a:t>
            </a:r>
          </a:p>
        </p:txBody>
      </p:sp>
      <p:grpSp>
        <p:nvGrpSpPr>
          <p:cNvPr id="9" name="Gruppo 8" descr="pc">
            <a:extLst>
              <a:ext uri="{FF2B5EF4-FFF2-40B4-BE49-F238E27FC236}">
                <a16:creationId xmlns:a16="http://schemas.microsoft.com/office/drawing/2014/main" id="{FCF00483-2589-4DAF-8197-9DD2B0284092}"/>
              </a:ext>
            </a:extLst>
          </p:cNvPr>
          <p:cNvGrpSpPr/>
          <p:nvPr/>
        </p:nvGrpSpPr>
        <p:grpSpPr>
          <a:xfrm>
            <a:off x="2022773" y="2053389"/>
            <a:ext cx="7910779" cy="3769310"/>
            <a:chOff x="2022773" y="2053389"/>
            <a:chExt cx="7910779" cy="3769310"/>
          </a:xfrm>
        </p:grpSpPr>
        <p:pic>
          <p:nvPicPr>
            <p:cNvPr id="6" name="Immagine 5" descr="pc con lettore">
              <a:extLst>
                <a:ext uri="{FF2B5EF4-FFF2-40B4-BE49-F238E27FC236}">
                  <a16:creationId xmlns:a16="http://schemas.microsoft.com/office/drawing/2014/main" id="{EDB82CC0-F22B-4441-B03D-4B4D827A7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2773" y="2053389"/>
              <a:ext cx="7910779" cy="3769310"/>
            </a:xfrm>
            <a:prstGeom prst="rect">
              <a:avLst/>
            </a:prstGeom>
          </p:spPr>
        </p:pic>
        <p:sp>
          <p:nvSpPr>
            <p:cNvPr id="4" name="Figura a mano libera: forma 3">
              <a:extLst>
                <a:ext uri="{FF2B5EF4-FFF2-40B4-BE49-F238E27FC236}">
                  <a16:creationId xmlns:a16="http://schemas.microsoft.com/office/drawing/2014/main" id="{43ED5DCD-2A56-46F3-8ADE-3C6C67FBA99D}"/>
                </a:ext>
              </a:extLst>
            </p:cNvPr>
            <p:cNvSpPr/>
            <p:nvPr/>
          </p:nvSpPr>
          <p:spPr>
            <a:xfrm>
              <a:off x="4309450" y="2245259"/>
              <a:ext cx="3684760" cy="1901228"/>
            </a:xfrm>
            <a:custGeom>
              <a:avLst/>
              <a:gdLst>
                <a:gd name="connsiteX0" fmla="*/ 181069 w 3684760"/>
                <a:gd name="connsiteY0" fmla="*/ 18107 h 1901228"/>
                <a:gd name="connsiteX1" fmla="*/ 0 w 3684760"/>
                <a:gd name="connsiteY1" fmla="*/ 1901228 h 1901228"/>
                <a:gd name="connsiteX2" fmla="*/ 3521798 w 3684760"/>
                <a:gd name="connsiteY2" fmla="*/ 1892175 h 1901228"/>
                <a:gd name="connsiteX3" fmla="*/ 3684760 w 3684760"/>
                <a:gd name="connsiteY3" fmla="*/ 199177 h 1901228"/>
                <a:gd name="connsiteX4" fmla="*/ 823865 w 3684760"/>
                <a:gd name="connsiteY4" fmla="*/ 208230 h 1901228"/>
                <a:gd name="connsiteX5" fmla="*/ 751437 w 3684760"/>
                <a:gd name="connsiteY5" fmla="*/ 0 h 1901228"/>
                <a:gd name="connsiteX6" fmla="*/ 181069 w 3684760"/>
                <a:gd name="connsiteY6" fmla="*/ 18107 h 190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84760" h="1901228">
                  <a:moveTo>
                    <a:pt x="181069" y="18107"/>
                  </a:moveTo>
                  <a:lnTo>
                    <a:pt x="0" y="1901228"/>
                  </a:lnTo>
                  <a:lnTo>
                    <a:pt x="3521798" y="1892175"/>
                  </a:lnTo>
                  <a:lnTo>
                    <a:pt x="3684760" y="199177"/>
                  </a:lnTo>
                  <a:lnTo>
                    <a:pt x="823865" y="208230"/>
                  </a:lnTo>
                  <a:lnTo>
                    <a:pt x="751437" y="0"/>
                  </a:lnTo>
                  <a:lnTo>
                    <a:pt x="181069" y="1810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u="sng" dirty="0"/>
            </a:p>
          </p:txBody>
        </p:sp>
      </p:grpSp>
      <p:sp>
        <p:nvSpPr>
          <p:cNvPr id="8" name="Figura a mano libera: forma 7">
            <a:extLst>
              <a:ext uri="{FF2B5EF4-FFF2-40B4-BE49-F238E27FC236}">
                <a16:creationId xmlns:a16="http://schemas.microsoft.com/office/drawing/2014/main" id="{755092BD-F95B-43BE-8DB8-6FEF7E7C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09450" y="2245260"/>
            <a:ext cx="3431263" cy="1901228"/>
          </a:xfrm>
          <a:custGeom>
            <a:avLst/>
            <a:gdLst>
              <a:gd name="connsiteX0" fmla="*/ 199176 w 3512744"/>
              <a:gd name="connsiteY0" fmla="*/ 0 h 1883121"/>
              <a:gd name="connsiteX1" fmla="*/ 0 w 3512744"/>
              <a:gd name="connsiteY1" fmla="*/ 1883121 h 1883121"/>
              <a:gd name="connsiteX2" fmla="*/ 3512744 w 3512744"/>
              <a:gd name="connsiteY2" fmla="*/ 1865014 h 1883121"/>
              <a:gd name="connsiteX3" fmla="*/ 199176 w 3512744"/>
              <a:gd name="connsiteY3" fmla="*/ 0 h 1883121"/>
              <a:gd name="connsiteX0" fmla="*/ 199176 w 3476057"/>
              <a:gd name="connsiteY0" fmla="*/ 0 h 1883121"/>
              <a:gd name="connsiteX1" fmla="*/ 0 w 3476057"/>
              <a:gd name="connsiteY1" fmla="*/ 1883121 h 1883121"/>
              <a:gd name="connsiteX2" fmla="*/ 3476057 w 3476057"/>
              <a:gd name="connsiteY2" fmla="*/ 1865014 h 1883121"/>
              <a:gd name="connsiteX3" fmla="*/ 199176 w 3476057"/>
              <a:gd name="connsiteY3" fmla="*/ 0 h 1883121"/>
              <a:gd name="connsiteX0" fmla="*/ 199176 w 3476057"/>
              <a:gd name="connsiteY0" fmla="*/ 0 h 1883121"/>
              <a:gd name="connsiteX1" fmla="*/ 0 w 3476057"/>
              <a:gd name="connsiteY1" fmla="*/ 1883121 h 1883121"/>
              <a:gd name="connsiteX2" fmla="*/ 3476057 w 3476057"/>
              <a:gd name="connsiteY2" fmla="*/ 1865014 h 1883121"/>
              <a:gd name="connsiteX3" fmla="*/ 199176 w 3476057"/>
              <a:gd name="connsiteY3" fmla="*/ 0 h 188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6057" h="1883121">
                <a:moveTo>
                  <a:pt x="199176" y="0"/>
                </a:moveTo>
                <a:lnTo>
                  <a:pt x="0" y="1883121"/>
                </a:lnTo>
                <a:lnTo>
                  <a:pt x="3476057" y="1865014"/>
                </a:lnTo>
                <a:cubicBezTo>
                  <a:pt x="952985" y="1826213"/>
                  <a:pt x="1291470" y="621671"/>
                  <a:pt x="199176" y="0"/>
                </a:cubicBezTo>
                <a:close/>
              </a:path>
            </a:pathLst>
          </a:custGeom>
          <a:solidFill>
            <a:srgbClr val="0099FF">
              <a:alpha val="2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u="sng" dirty="0"/>
          </a:p>
        </p:txBody>
      </p:sp>
    </p:spTree>
    <p:extLst>
      <p:ext uri="{BB962C8B-B14F-4D97-AF65-F5344CB8AC3E}">
        <p14:creationId xmlns:p14="http://schemas.microsoft.com/office/powerpoint/2010/main" val="14718430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BCED9F34-7934-485F-A14B-44359090DE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it-IT" sz="1500" dirty="0"/>
              <a:t>Accedi ai</a:t>
            </a:r>
            <a:r>
              <a:rPr lang="it-IT" sz="1500" b="1" dirty="0"/>
              <a:t> servizi Online di Regione Lombardia</a:t>
            </a:r>
            <a:r>
              <a:rPr lang="it-IT" sz="1500" dirty="0"/>
              <a:t>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6DC1406-4D73-496B-B60F-DFFD4EFABE46}"/>
              </a:ext>
            </a:extLst>
          </p:cNvPr>
          <p:cNvSpPr txBox="1"/>
          <p:nvPr/>
        </p:nvSpPr>
        <p:spPr>
          <a:xfrm>
            <a:off x="1963732" y="775073"/>
            <a:ext cx="826453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7B3B"/>
                </a:solidFill>
                <a:latin typeface="Arial Regular"/>
              </a:rPr>
              <a:t>accedi ai Servizi online di Regione Lombardia</a:t>
            </a:r>
          </a:p>
        </p:txBody>
      </p:sp>
      <p:pic>
        <p:nvPicPr>
          <p:cNvPr id="6" name="Immagine 5" descr="Pc con schermata Bandi online">
            <a:extLst>
              <a:ext uri="{FF2B5EF4-FFF2-40B4-BE49-F238E27FC236}">
                <a16:creationId xmlns:a16="http://schemas.microsoft.com/office/drawing/2014/main" id="{EDB82CC0-F22B-4441-B03D-4B4D827A76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773" y="2053389"/>
            <a:ext cx="7910779" cy="3769310"/>
          </a:xfrm>
          <a:prstGeom prst="rect">
            <a:avLst/>
          </a:prstGeom>
        </p:spPr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31EB48C7-E151-4BF0-830C-51C2183A08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9570" y="19977"/>
            <a:ext cx="10515600" cy="220053"/>
          </a:xfrm>
        </p:spPr>
        <p:txBody>
          <a:bodyPr>
            <a:normAutofit fontScale="90000"/>
          </a:bodyPr>
          <a:lstStyle/>
          <a:p>
            <a:r>
              <a:rPr lang="it-IT" sz="1400" dirty="0">
                <a:solidFill>
                  <a:srgbClr val="007B3B"/>
                </a:solidFill>
              </a:rPr>
              <a:t>ACCEDI AI SERVIZI ONLINE</a:t>
            </a:r>
          </a:p>
        </p:txBody>
      </p:sp>
    </p:spTree>
    <p:extLst>
      <p:ext uri="{BB962C8B-B14F-4D97-AF65-F5344CB8AC3E}">
        <p14:creationId xmlns:p14="http://schemas.microsoft.com/office/powerpoint/2010/main" val="13569088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BCED9F34-7934-485F-A14B-44359090DE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it-IT" sz="1500" dirty="0"/>
              <a:t>Buon Lavoro!</a:t>
            </a:r>
          </a:p>
        </p:txBody>
      </p:sp>
      <p:sp>
        <p:nvSpPr>
          <p:cNvPr id="5" name="CasellaDiTesto 4" descr="BUON LAVORO!">
            <a:extLst>
              <a:ext uri="{FF2B5EF4-FFF2-40B4-BE49-F238E27FC236}">
                <a16:creationId xmlns:a16="http://schemas.microsoft.com/office/drawing/2014/main" id="{96DC1406-4D73-496B-B60F-DFFD4EFABE46}"/>
              </a:ext>
            </a:extLst>
          </p:cNvPr>
          <p:cNvSpPr txBox="1"/>
          <p:nvPr/>
        </p:nvSpPr>
        <p:spPr>
          <a:xfrm>
            <a:off x="2137073" y="1006288"/>
            <a:ext cx="826453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007B3B"/>
                </a:solidFill>
                <a:latin typeface="Arial Regular"/>
              </a:rPr>
              <a:t>BUON LAVORO!</a:t>
            </a:r>
          </a:p>
        </p:txBody>
      </p:sp>
      <p:pic>
        <p:nvPicPr>
          <p:cNvPr id="6" name="Immagine 5" descr="Pc con schermata Bandi online">
            <a:extLst>
              <a:ext uri="{FF2B5EF4-FFF2-40B4-BE49-F238E27FC236}">
                <a16:creationId xmlns:a16="http://schemas.microsoft.com/office/drawing/2014/main" id="{EDB82CC0-F22B-4441-B03D-4B4D827A76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773" y="2053389"/>
            <a:ext cx="7910779" cy="3769310"/>
          </a:xfrm>
          <a:prstGeom prst="rect">
            <a:avLst/>
          </a:prstGeom>
        </p:spPr>
      </p:pic>
      <p:pic>
        <p:nvPicPr>
          <p:cNvPr id="7" name="Immagine 6" descr="Logo Regione Lombardia">
            <a:extLst>
              <a:ext uri="{FF2B5EF4-FFF2-40B4-BE49-F238E27FC236}">
                <a16:creationId xmlns:a16="http://schemas.microsoft.com/office/drawing/2014/main" id="{6A5E383A-065A-4401-937B-62B51555E7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75" y="427585"/>
            <a:ext cx="1329453" cy="578703"/>
          </a:xfrm>
          <a:prstGeom prst="rect">
            <a:avLst/>
          </a:prstGeom>
        </p:spPr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09D8C5A3-C840-41EE-A368-2933D7D0D96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46398"/>
            <a:ext cx="10515600" cy="178837"/>
          </a:xfrm>
        </p:spPr>
        <p:txBody>
          <a:bodyPr>
            <a:noAutofit/>
          </a:bodyPr>
          <a:lstStyle/>
          <a:p>
            <a:r>
              <a:rPr lang="it-IT" sz="1400" dirty="0">
                <a:solidFill>
                  <a:srgbClr val="007B3B"/>
                </a:solidFill>
              </a:rPr>
              <a:t>BUON LAVORO</a:t>
            </a:r>
          </a:p>
        </p:txBody>
      </p:sp>
    </p:spTree>
    <p:extLst>
      <p:ext uri="{BB962C8B-B14F-4D97-AF65-F5344CB8AC3E}">
        <p14:creationId xmlns:p14="http://schemas.microsoft.com/office/powerpoint/2010/main" val="3830853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 descr="servizi online Pubbliche Amministrazioni">
            <a:extLst>
              <a:ext uri="{FF2B5EF4-FFF2-40B4-BE49-F238E27FC236}">
                <a16:creationId xmlns:a16="http://schemas.microsoft.com/office/drawing/2014/main" id="{26192DAB-C707-46A5-856B-3AE2D14DE516}"/>
              </a:ext>
            </a:extLst>
          </p:cNvPr>
          <p:cNvGrpSpPr/>
          <p:nvPr/>
        </p:nvGrpSpPr>
        <p:grpSpPr>
          <a:xfrm>
            <a:off x="4208267" y="1271649"/>
            <a:ext cx="3088707" cy="1471700"/>
            <a:chOff x="4197653" y="1283569"/>
            <a:chExt cx="3088707" cy="1471700"/>
          </a:xfrm>
        </p:grpSpPr>
        <p:pic>
          <p:nvPicPr>
            <p:cNvPr id="17" name="Immagine 16" descr="Servizi online Pubbliche Amministrazioni">
              <a:extLst>
                <a:ext uri="{FF2B5EF4-FFF2-40B4-BE49-F238E27FC236}">
                  <a16:creationId xmlns:a16="http://schemas.microsoft.com/office/drawing/2014/main" id="{36F82524-F6A5-41C1-819E-F4F43EB36E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7653" y="1283569"/>
              <a:ext cx="3088707" cy="1471700"/>
            </a:xfrm>
            <a:prstGeom prst="rect">
              <a:avLst/>
            </a:prstGeom>
          </p:spPr>
        </p:pic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3195EB16-2ED4-49E9-B34A-ED0F1165D2E0}"/>
                </a:ext>
              </a:extLst>
            </p:cNvPr>
            <p:cNvSpPr txBox="1"/>
            <p:nvPr/>
          </p:nvSpPr>
          <p:spPr>
            <a:xfrm>
              <a:off x="5319709" y="1361223"/>
              <a:ext cx="95968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4800" dirty="0">
                  <a:solidFill>
                    <a:srgbClr val="297A3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</a:t>
              </a:r>
            </a:p>
          </p:txBody>
        </p:sp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CE62056-2C04-48DA-9E83-4A35ECB3DBFD}"/>
              </a:ext>
            </a:extLst>
          </p:cNvPr>
          <p:cNvSpPr txBox="1"/>
          <p:nvPr/>
        </p:nvSpPr>
        <p:spPr>
          <a:xfrm>
            <a:off x="8120384" y="2220718"/>
            <a:ext cx="3492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7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strumento di </a:t>
            </a:r>
            <a:r>
              <a:rPr lang="it-IT" sz="1600" b="1" dirty="0">
                <a:solidFill>
                  <a:srgbClr val="007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identificazione</a:t>
            </a:r>
            <a:r>
              <a:rPr lang="it-IT" sz="1600" dirty="0">
                <a:solidFill>
                  <a:srgbClr val="007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it-IT" sz="1600" b="1" dirty="0">
                <a:solidFill>
                  <a:srgbClr val="007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autenticazione </a:t>
            </a:r>
            <a:r>
              <a:rPr lang="it-IT" sz="1600" dirty="0">
                <a:solidFill>
                  <a:srgbClr val="007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titolare.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480BC937-B220-47E6-835D-1166CD267FE3}"/>
              </a:ext>
            </a:extLst>
          </p:cNvPr>
          <p:cNvSpPr txBox="1"/>
          <p:nvPr/>
        </p:nvSpPr>
        <p:spPr>
          <a:xfrm>
            <a:off x="7412065" y="1050156"/>
            <a:ext cx="7377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600" dirty="0">
                <a:solidFill>
                  <a:srgbClr val="297A38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&gt;</a:t>
            </a:r>
          </a:p>
        </p:txBody>
      </p:sp>
      <p:pic>
        <p:nvPicPr>
          <p:cNvPr id="26" name="Immagine 25" descr="Titolare">
            <a:extLst>
              <a:ext uri="{FF2B5EF4-FFF2-40B4-BE49-F238E27FC236}">
                <a16:creationId xmlns:a16="http://schemas.microsoft.com/office/drawing/2014/main" id="{06CBFBD1-D96A-42DE-A9EA-7683BC2114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603" y="1142946"/>
            <a:ext cx="1077772" cy="1077772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F1627BA8-FF06-4C0C-871A-59E3DE7AE076}"/>
              </a:ext>
            </a:extLst>
          </p:cNvPr>
          <p:cNvSpPr txBox="1"/>
          <p:nvPr/>
        </p:nvSpPr>
        <p:spPr>
          <a:xfrm>
            <a:off x="4364774" y="531162"/>
            <a:ext cx="702003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B3B"/>
                </a:solidFill>
                <a:latin typeface="Arial Regular"/>
              </a:rPr>
              <a:t>Servizi online Pubbliche Amministrazioni</a:t>
            </a:r>
            <a:endParaRPr lang="it-IT" sz="2000" dirty="0">
              <a:solidFill>
                <a:srgbClr val="007B3B"/>
              </a:solidFill>
              <a:latin typeface="Arial Regular"/>
            </a:endParaRPr>
          </a:p>
        </p:txBody>
      </p:sp>
      <p:cxnSp>
        <p:nvCxnSpPr>
          <p:cNvPr id="35" name="Connettore diritto 34">
            <a:extLst>
              <a:ext uri="{FF2B5EF4-FFF2-40B4-BE49-F238E27FC236}">
                <a16:creationId xmlns:a16="http://schemas.microsoft.com/office/drawing/2014/main" id="{8B3012F5-ED7A-4A0F-8BF6-7EA6F2D70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64774" y="2990227"/>
            <a:ext cx="6990232" cy="0"/>
          </a:xfrm>
          <a:prstGeom prst="line">
            <a:avLst/>
          </a:prstGeom>
          <a:ln w="19050">
            <a:solidFill>
              <a:srgbClr val="007B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0D3BF537-B834-40B9-9F80-81606D4962F7}"/>
              </a:ext>
            </a:extLst>
          </p:cNvPr>
          <p:cNvSpPr txBox="1"/>
          <p:nvPr/>
        </p:nvSpPr>
        <p:spPr>
          <a:xfrm>
            <a:off x="4357978" y="3186596"/>
            <a:ext cx="702003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B3B"/>
                </a:solidFill>
                <a:latin typeface="Arial Regular"/>
              </a:rPr>
              <a:t>Servizi online Regione Lombardia</a:t>
            </a:r>
            <a:endParaRPr lang="it-IT" sz="2000" dirty="0">
              <a:solidFill>
                <a:srgbClr val="007B3B"/>
              </a:solidFill>
              <a:latin typeface="Arial Regular"/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C9851DB3-833B-4222-B019-904FB518F152}"/>
              </a:ext>
            </a:extLst>
          </p:cNvPr>
          <p:cNvSpPr txBox="1"/>
          <p:nvPr/>
        </p:nvSpPr>
        <p:spPr>
          <a:xfrm>
            <a:off x="7958671" y="3622601"/>
            <a:ext cx="39027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7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 </a:t>
            </a:r>
            <a:r>
              <a:rPr lang="it-IT" sz="1600" b="1" dirty="0">
                <a:solidFill>
                  <a:srgbClr val="007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consultare</a:t>
            </a:r>
            <a:r>
              <a:rPr lang="it-IT" sz="1600" dirty="0">
                <a:solidFill>
                  <a:srgbClr val="007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il </a:t>
            </a:r>
            <a:r>
              <a:rPr lang="it-IT" sz="1600" b="1" dirty="0">
                <a:solidFill>
                  <a:srgbClr val="007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fascicolo sanitario elettronico </a:t>
            </a:r>
            <a:r>
              <a:rPr lang="it-IT" sz="1600" dirty="0">
                <a:solidFill>
                  <a:srgbClr val="007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(FSE),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7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effettuare il </a:t>
            </a:r>
            <a:r>
              <a:rPr lang="it-IT" sz="1600" b="1" dirty="0">
                <a:solidFill>
                  <a:srgbClr val="007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 del medico</a:t>
            </a:r>
            <a:r>
              <a:rPr lang="it-IT" sz="1600" dirty="0">
                <a:solidFill>
                  <a:srgbClr val="007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rgbClr val="007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scaricare i referti</a:t>
            </a:r>
            <a:r>
              <a:rPr lang="it-IT" sz="1600" dirty="0">
                <a:solidFill>
                  <a:srgbClr val="007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rgbClr val="007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prenotare visite </a:t>
            </a:r>
            <a:r>
              <a:rPr lang="it-IT" sz="1600" dirty="0">
                <a:solidFill>
                  <a:srgbClr val="007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 esami specialistici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7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etc..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76827ADB-3D48-4DB0-843A-5943AB4F9CC8}"/>
              </a:ext>
            </a:extLst>
          </p:cNvPr>
          <p:cNvSpPr txBox="1"/>
          <p:nvPr/>
        </p:nvSpPr>
        <p:spPr>
          <a:xfrm>
            <a:off x="7323391" y="3801626"/>
            <a:ext cx="7377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600" dirty="0">
                <a:solidFill>
                  <a:srgbClr val="297A38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36F72E85-086E-4BAC-8911-35944B6F948E}"/>
              </a:ext>
            </a:extLst>
          </p:cNvPr>
          <p:cNvSpPr txBox="1"/>
          <p:nvPr/>
        </p:nvSpPr>
        <p:spPr>
          <a:xfrm>
            <a:off x="3453510" y="2241242"/>
            <a:ext cx="7377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600" dirty="0">
                <a:solidFill>
                  <a:srgbClr val="297A38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F6DF6309-B383-4FEE-8513-D3FCA5E9FFCF}"/>
              </a:ext>
            </a:extLst>
          </p:cNvPr>
          <p:cNvSpPr txBox="1"/>
          <p:nvPr/>
        </p:nvSpPr>
        <p:spPr>
          <a:xfrm>
            <a:off x="662189" y="1555698"/>
            <a:ext cx="3382895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7B3B"/>
                </a:solidFill>
                <a:latin typeface="Arial Regular"/>
              </a:rPr>
              <a:t>Consentono l’accesso:</a:t>
            </a:r>
            <a:endParaRPr lang="it-IT" sz="2800" dirty="0">
              <a:solidFill>
                <a:srgbClr val="007B3B"/>
              </a:solidFill>
              <a:latin typeface="Arial Regular"/>
            </a:endParaRPr>
          </a:p>
        </p:txBody>
      </p:sp>
      <p:grpSp>
        <p:nvGrpSpPr>
          <p:cNvPr id="4" name="Gruppo 3" descr="Carte Servizi">
            <a:extLst>
              <a:ext uri="{FF2B5EF4-FFF2-40B4-BE49-F238E27FC236}">
                <a16:creationId xmlns:a16="http://schemas.microsoft.com/office/drawing/2014/main" id="{24BEA7EA-DC97-44D2-B214-F81244224AA3}"/>
              </a:ext>
            </a:extLst>
          </p:cNvPr>
          <p:cNvGrpSpPr/>
          <p:nvPr/>
        </p:nvGrpSpPr>
        <p:grpSpPr>
          <a:xfrm>
            <a:off x="579473" y="2620731"/>
            <a:ext cx="2628362" cy="875899"/>
            <a:chOff x="1687132" y="2391700"/>
            <a:chExt cx="8718997" cy="2905597"/>
          </a:xfrm>
        </p:grpSpPr>
        <p:sp>
          <p:nvSpPr>
            <p:cNvPr id="39" name="Ovale 38">
              <a:extLst>
                <a:ext uri="{FF2B5EF4-FFF2-40B4-BE49-F238E27FC236}">
                  <a16:creationId xmlns:a16="http://schemas.microsoft.com/office/drawing/2014/main" id="{17285D51-B3D1-41E5-9B52-6BF6E3AA1C43}"/>
                </a:ext>
              </a:extLst>
            </p:cNvPr>
            <p:cNvSpPr/>
            <p:nvPr/>
          </p:nvSpPr>
          <p:spPr>
            <a:xfrm>
              <a:off x="1687132" y="4466300"/>
              <a:ext cx="8718997" cy="830997"/>
            </a:xfrm>
            <a:prstGeom prst="ellipse">
              <a:avLst/>
            </a:prstGeom>
            <a:solidFill>
              <a:srgbClr val="5397DC"/>
            </a:solidFill>
            <a:ln w="38100">
              <a:solidFill>
                <a:srgbClr val="5397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u="sng" dirty="0"/>
            </a:p>
          </p:txBody>
        </p:sp>
        <p:pic>
          <p:nvPicPr>
            <p:cNvPr id="40" name="Immagine 39" descr="CRS Carta Regionale dei Servizi">
              <a:extLst>
                <a:ext uri="{FF2B5EF4-FFF2-40B4-BE49-F238E27FC236}">
                  <a16:creationId xmlns:a16="http://schemas.microsoft.com/office/drawing/2014/main" id="{B87293F7-DCEF-4B6C-B367-BF6638464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8062" y="2597114"/>
              <a:ext cx="3886421" cy="2432459"/>
            </a:xfrm>
            <a:prstGeom prst="rect">
              <a:avLst/>
            </a:prstGeom>
          </p:spPr>
        </p:pic>
        <p:pic>
          <p:nvPicPr>
            <p:cNvPr id="41" name="Immagine 40" descr="CNS Carta Nazionale dei Servizi">
              <a:extLst>
                <a:ext uri="{FF2B5EF4-FFF2-40B4-BE49-F238E27FC236}">
                  <a16:creationId xmlns:a16="http://schemas.microsoft.com/office/drawing/2014/main" id="{E6B6459A-75DA-4032-A2F5-6AB3DE01B4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0387" y="2391700"/>
              <a:ext cx="3843551" cy="2432458"/>
            </a:xfrm>
            <a:prstGeom prst="rect">
              <a:avLst/>
            </a:prstGeom>
          </p:spPr>
        </p:pic>
      </p:grpSp>
      <p:sp>
        <p:nvSpPr>
          <p:cNvPr id="42" name="Segnaposto testo 1">
            <a:extLst>
              <a:ext uri="{FF2B5EF4-FFF2-40B4-BE49-F238E27FC236}">
                <a16:creationId xmlns:a16="http://schemas.microsoft.com/office/drawing/2014/main" id="{1C9997C2-0DE7-40C7-A1DB-07EA5450AB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98067" y="5804897"/>
            <a:ext cx="10763374" cy="94423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500" dirty="0"/>
              <a:t>ai </a:t>
            </a:r>
            <a:r>
              <a:rPr lang="it-IT" sz="1500" b="1" dirty="0"/>
              <a:t>servizi online</a:t>
            </a:r>
            <a:r>
              <a:rPr lang="it-IT" sz="1500" dirty="0"/>
              <a:t> </a:t>
            </a:r>
            <a:r>
              <a:rPr lang="it-IT" sz="1500" b="1" dirty="0"/>
              <a:t>della Pubblica Amministrazione</a:t>
            </a:r>
            <a:r>
              <a:rPr lang="it-IT" sz="1500" dirty="0"/>
              <a:t> come strumento di identificazione e autenticazione del titolare.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it-IT" sz="1500" dirty="0"/>
              <a:t>ai </a:t>
            </a:r>
            <a:r>
              <a:rPr lang="it-IT" sz="1500" b="1" dirty="0"/>
              <a:t>servizi online di Regione Lombardia</a:t>
            </a:r>
            <a:r>
              <a:rPr lang="it-IT" sz="1500" dirty="0"/>
              <a:t>, per consultare, ad esempio, il proprio Fascicolo Sanitario Elettronico (FSE), effettuare il cambio del medico, scaricare i referti, prenotare visite ed esami specialistici.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endParaRPr lang="it-IT" sz="1500" dirty="0">
              <a:solidFill>
                <a:schemeClr val="tx1"/>
              </a:solidFill>
            </a:endParaRPr>
          </a:p>
          <a:p>
            <a:endParaRPr lang="it-IT" sz="1500" dirty="0"/>
          </a:p>
          <a:p>
            <a:endParaRPr lang="it-IT" sz="1500" dirty="0"/>
          </a:p>
        </p:txBody>
      </p:sp>
      <p:sp>
        <p:nvSpPr>
          <p:cNvPr id="43" name="Segnaposto testo 1">
            <a:extLst>
              <a:ext uri="{FF2B5EF4-FFF2-40B4-BE49-F238E27FC236}">
                <a16:creationId xmlns:a16="http://schemas.microsoft.com/office/drawing/2014/main" id="{F74BE9E0-6BED-4BDB-A6FB-2DBD35BFB292}"/>
              </a:ext>
            </a:extLst>
          </p:cNvPr>
          <p:cNvSpPr txBox="1">
            <a:spLocks/>
          </p:cNvSpPr>
          <p:nvPr/>
        </p:nvSpPr>
        <p:spPr>
          <a:xfrm>
            <a:off x="1033782" y="5579696"/>
            <a:ext cx="4348106" cy="34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dirty="0"/>
              <a:t> consentono di accedere:</a:t>
            </a:r>
          </a:p>
          <a:p>
            <a:endParaRPr lang="it-IT" sz="1500" dirty="0"/>
          </a:p>
          <a:p>
            <a:endParaRPr lang="it-IT" dirty="0"/>
          </a:p>
        </p:txBody>
      </p:sp>
      <p:sp>
        <p:nvSpPr>
          <p:cNvPr id="10" name="Titolo 9">
            <a:extLst>
              <a:ext uri="{FF2B5EF4-FFF2-40B4-BE49-F238E27FC236}">
                <a16:creationId xmlns:a16="http://schemas.microsoft.com/office/drawing/2014/main" id="{46C2BA07-AB0A-488A-A185-BF75A005AEC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1436" y="63971"/>
            <a:ext cx="10515600" cy="201553"/>
          </a:xfrm>
        </p:spPr>
        <p:txBody>
          <a:bodyPr>
            <a:normAutofit fontScale="90000"/>
          </a:bodyPr>
          <a:lstStyle/>
          <a:p>
            <a:r>
              <a:rPr lang="it-IT" sz="1400" dirty="0">
                <a:solidFill>
                  <a:srgbClr val="007B3B"/>
                </a:solidFill>
              </a:rPr>
              <a:t>ACCESSO</a:t>
            </a:r>
            <a:r>
              <a:rPr lang="it-IT" sz="1400" baseline="0" dirty="0">
                <a:solidFill>
                  <a:srgbClr val="007B3B"/>
                </a:solidFill>
              </a:rPr>
              <a:t> SERVIZI ONLINE</a:t>
            </a:r>
            <a:endParaRPr lang="it-IT" sz="1400" dirty="0">
              <a:solidFill>
                <a:srgbClr val="007B3B"/>
              </a:solidFill>
            </a:endParaRPr>
          </a:p>
        </p:txBody>
      </p:sp>
      <p:grpSp>
        <p:nvGrpSpPr>
          <p:cNvPr id="2" name="Gruppo 1" descr="Servizi online Regione Lombardia">
            <a:extLst>
              <a:ext uri="{FF2B5EF4-FFF2-40B4-BE49-F238E27FC236}">
                <a16:creationId xmlns:a16="http://schemas.microsoft.com/office/drawing/2014/main" id="{6A1FA69B-3E01-4031-B3C1-450BCE5A61CF}"/>
              </a:ext>
            </a:extLst>
          </p:cNvPr>
          <p:cNvGrpSpPr/>
          <p:nvPr/>
        </p:nvGrpSpPr>
        <p:grpSpPr>
          <a:xfrm>
            <a:off x="3997585" y="3966783"/>
            <a:ext cx="3088707" cy="1471700"/>
            <a:chOff x="3997585" y="3966783"/>
            <a:chExt cx="3088707" cy="1471700"/>
          </a:xfrm>
        </p:grpSpPr>
        <p:pic>
          <p:nvPicPr>
            <p:cNvPr id="27" name="Immagine 26" descr="Servizi online Regione Lombardia">
              <a:extLst>
                <a:ext uri="{FF2B5EF4-FFF2-40B4-BE49-F238E27FC236}">
                  <a16:creationId xmlns:a16="http://schemas.microsoft.com/office/drawing/2014/main" id="{766C206C-0FF8-43E8-BBA9-674428224F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7585" y="3966783"/>
              <a:ext cx="3088707" cy="1471700"/>
            </a:xfrm>
            <a:prstGeom prst="rect">
              <a:avLst/>
            </a:prstGeom>
          </p:spPr>
        </p:pic>
        <p:pic>
          <p:nvPicPr>
            <p:cNvPr id="28" name="Immagine 27" descr="logo regione">
              <a:extLst>
                <a:ext uri="{FF2B5EF4-FFF2-40B4-BE49-F238E27FC236}">
                  <a16:creationId xmlns:a16="http://schemas.microsoft.com/office/drawing/2014/main" id="{5F26761C-1B17-4538-8D18-05DD0A1413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017" b="7608"/>
            <a:stretch/>
          </p:blipFill>
          <p:spPr>
            <a:xfrm>
              <a:off x="5055189" y="4166133"/>
              <a:ext cx="1100591" cy="588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5481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EB3BF872-0DC1-4907-9AD2-47C4D38A6753}"/>
              </a:ext>
            </a:extLst>
          </p:cNvPr>
          <p:cNvSpPr txBox="1"/>
          <p:nvPr/>
        </p:nvSpPr>
        <p:spPr>
          <a:xfrm>
            <a:off x="2981843" y="775073"/>
            <a:ext cx="622831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7B3B"/>
                </a:solidFill>
                <a:latin typeface="Arial Regular"/>
              </a:rPr>
              <a:t>per accedere ai Servizi online</a:t>
            </a:r>
            <a:endParaRPr lang="it-IT" sz="2000" dirty="0">
              <a:solidFill>
                <a:srgbClr val="007B3B"/>
              </a:solidFill>
              <a:latin typeface="Arial Regular"/>
            </a:endParaRPr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55A58029-4E55-47DC-ADB7-2582944A51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8473" y="6068752"/>
            <a:ext cx="10465723" cy="500548"/>
          </a:xfrm>
        </p:spPr>
        <p:txBody>
          <a:bodyPr>
            <a:normAutofit/>
          </a:bodyPr>
          <a:lstStyle/>
          <a:p>
            <a:r>
              <a:rPr lang="it-IT" sz="1500" dirty="0"/>
              <a:t>Per accedere ai servizi </a:t>
            </a:r>
            <a:r>
              <a:rPr lang="it-IT" sz="1500" b="1" dirty="0"/>
              <a:t>online</a:t>
            </a:r>
            <a:r>
              <a:rPr lang="it-IT" sz="1500" dirty="0"/>
              <a:t> è necessario:</a:t>
            </a:r>
          </a:p>
        </p:txBody>
      </p:sp>
      <p:pic>
        <p:nvPicPr>
          <p:cNvPr id="10" name="Immagine 9" descr="Pc con Servizio Bandi Online">
            <a:extLst>
              <a:ext uri="{FF2B5EF4-FFF2-40B4-BE49-F238E27FC236}">
                <a16:creationId xmlns:a16="http://schemas.microsoft.com/office/drawing/2014/main" id="{53746168-25F0-4BC5-96B0-D80CA7D6E9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196" y="2047232"/>
            <a:ext cx="7929933" cy="3781625"/>
          </a:xfrm>
          <a:prstGeom prst="rect">
            <a:avLst/>
          </a:prstGeom>
        </p:spPr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365F39B8-9102-4A08-847E-D1A78BCE144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0312" y="26134"/>
            <a:ext cx="10515600" cy="170053"/>
          </a:xfrm>
        </p:spPr>
        <p:txBody>
          <a:bodyPr>
            <a:normAutofit fontScale="90000"/>
          </a:bodyPr>
          <a:lstStyle/>
          <a:p>
            <a:r>
              <a:rPr lang="it-IT" sz="1400" dirty="0">
                <a:solidFill>
                  <a:srgbClr val="007B3B"/>
                </a:solidFill>
              </a:rPr>
              <a:t>PER ACCEDERE </a:t>
            </a:r>
          </a:p>
        </p:txBody>
      </p:sp>
    </p:spTree>
    <p:extLst>
      <p:ext uri="{BB962C8B-B14F-4D97-AF65-F5344CB8AC3E}">
        <p14:creationId xmlns:p14="http://schemas.microsoft.com/office/powerpoint/2010/main" val="1613097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EB3BF872-0DC1-4907-9AD2-47C4D38A6753}"/>
              </a:ext>
            </a:extLst>
          </p:cNvPr>
          <p:cNvSpPr txBox="1"/>
          <p:nvPr/>
        </p:nvSpPr>
        <p:spPr>
          <a:xfrm>
            <a:off x="2981842" y="775073"/>
            <a:ext cx="667650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7B3B"/>
                </a:solidFill>
                <a:latin typeface="Arial Regular"/>
              </a:rPr>
              <a:t>richiedere il PIN associato alla carta</a:t>
            </a:r>
            <a:endParaRPr lang="it-IT" sz="2000" dirty="0">
              <a:solidFill>
                <a:srgbClr val="007B3B"/>
              </a:solidFill>
              <a:latin typeface="Arial Regular"/>
            </a:endParaRPr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55A58029-4E55-47DC-ADB7-2582944A51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8473" y="6068752"/>
            <a:ext cx="10465723" cy="50054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richiedere il </a:t>
            </a:r>
            <a:r>
              <a:rPr lang="it-IT" b="1" dirty="0"/>
              <a:t>codice PIN associato alla carta</a:t>
            </a:r>
            <a:r>
              <a:rPr lang="it-IT" dirty="0"/>
              <a:t>;</a:t>
            </a:r>
          </a:p>
          <a:p>
            <a:endParaRPr lang="it-IT" dirty="0"/>
          </a:p>
        </p:txBody>
      </p:sp>
      <p:pic>
        <p:nvPicPr>
          <p:cNvPr id="10" name="Picture 3" descr="smart card e pin">
            <a:extLst>
              <a:ext uri="{FF2B5EF4-FFF2-40B4-BE49-F238E27FC236}">
                <a16:creationId xmlns:a16="http://schemas.microsoft.com/office/drawing/2014/main" id="{B3292DB3-F269-46AD-B29F-3B5E987465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2" t="29170" r="67792" b="33358"/>
          <a:stretch/>
        </p:blipFill>
        <p:spPr bwMode="auto">
          <a:xfrm>
            <a:off x="885218" y="1935805"/>
            <a:ext cx="2918298" cy="2568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 descr="Pc Servizio Bandi online">
            <a:extLst>
              <a:ext uri="{FF2B5EF4-FFF2-40B4-BE49-F238E27FC236}">
                <a16:creationId xmlns:a16="http://schemas.microsoft.com/office/drawing/2014/main" id="{D3CFB7B9-5AEF-4228-9E19-9A48FBC2FD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196" y="2047232"/>
            <a:ext cx="7929933" cy="3781625"/>
          </a:xfrm>
          <a:prstGeom prst="rect">
            <a:avLst/>
          </a:prstGeom>
        </p:spPr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A04F0452-DCF4-4A4D-BFD3-B537C1F774C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88323" y="52534"/>
            <a:ext cx="10515600" cy="170053"/>
          </a:xfrm>
        </p:spPr>
        <p:txBody>
          <a:bodyPr>
            <a:normAutofit fontScale="90000"/>
          </a:bodyPr>
          <a:lstStyle/>
          <a:p>
            <a:r>
              <a:rPr lang="it-IT" sz="1400" dirty="0">
                <a:solidFill>
                  <a:srgbClr val="007B3B"/>
                </a:solidFill>
              </a:rPr>
              <a:t>RICHIEDERE PIN</a:t>
            </a:r>
          </a:p>
        </p:txBody>
      </p:sp>
    </p:spTree>
    <p:extLst>
      <p:ext uri="{BB962C8B-B14F-4D97-AF65-F5344CB8AC3E}">
        <p14:creationId xmlns:p14="http://schemas.microsoft.com/office/powerpoint/2010/main" val="250981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EB3BF872-0DC1-4907-9AD2-47C4D38A6753}"/>
              </a:ext>
            </a:extLst>
          </p:cNvPr>
          <p:cNvSpPr txBox="1"/>
          <p:nvPr/>
        </p:nvSpPr>
        <p:spPr>
          <a:xfrm>
            <a:off x="2981843" y="775073"/>
            <a:ext cx="622831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7B3B"/>
                </a:solidFill>
                <a:latin typeface="Arial Regular"/>
              </a:rPr>
              <a:t>dotarsi di un lettore di </a:t>
            </a:r>
            <a:r>
              <a:rPr lang="it-IT" sz="2800" b="1" dirty="0" err="1">
                <a:solidFill>
                  <a:srgbClr val="007B3B"/>
                </a:solidFill>
                <a:latin typeface="Arial Regular"/>
              </a:rPr>
              <a:t>smart</a:t>
            </a:r>
            <a:r>
              <a:rPr lang="it-IT" sz="2800" b="1" dirty="0">
                <a:solidFill>
                  <a:srgbClr val="007B3B"/>
                </a:solidFill>
                <a:latin typeface="Arial Regular"/>
              </a:rPr>
              <a:t> card</a:t>
            </a:r>
            <a:endParaRPr lang="it-IT" sz="2000" dirty="0">
              <a:solidFill>
                <a:srgbClr val="007B3B"/>
              </a:solidFill>
              <a:latin typeface="Arial Regular"/>
            </a:endParaRPr>
          </a:p>
        </p:txBody>
      </p:sp>
      <p:pic>
        <p:nvPicPr>
          <p:cNvPr id="5" name="Picture 3" descr="smart card e pin">
            <a:extLst>
              <a:ext uri="{FF2B5EF4-FFF2-40B4-BE49-F238E27FC236}">
                <a16:creationId xmlns:a16="http://schemas.microsoft.com/office/drawing/2014/main" id="{E06D48BC-ACE8-4A3F-9AFF-87B3BD2110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2" t="29170" r="67792" b="33358"/>
          <a:stretch/>
        </p:blipFill>
        <p:spPr bwMode="auto">
          <a:xfrm>
            <a:off x="885218" y="1935805"/>
            <a:ext cx="2918298" cy="2568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 descr="Lettore smart card">
            <a:extLst>
              <a:ext uri="{FF2B5EF4-FFF2-40B4-BE49-F238E27FC236}">
                <a16:creationId xmlns:a16="http://schemas.microsoft.com/office/drawing/2014/main" id="{131B4D9C-328C-49DD-AB79-A1C5A33A9F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7655">
            <a:off x="8387571" y="2352639"/>
            <a:ext cx="3117809" cy="2465562"/>
          </a:xfrm>
          <a:prstGeom prst="rect">
            <a:avLst/>
          </a:prstGeom>
        </p:spPr>
      </p:pic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55A58029-4E55-47DC-ADB7-2582944A51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8473" y="6068752"/>
            <a:ext cx="10465723" cy="50054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500" dirty="0"/>
              <a:t>dotarsi di un lettore di </a:t>
            </a:r>
            <a:r>
              <a:rPr lang="it-IT" sz="1500" dirty="0" err="1"/>
              <a:t>smart</a:t>
            </a:r>
            <a:r>
              <a:rPr lang="it-IT" sz="1500" dirty="0"/>
              <a:t> card</a:t>
            </a:r>
          </a:p>
        </p:txBody>
      </p:sp>
      <p:pic>
        <p:nvPicPr>
          <p:cNvPr id="10" name="Immagine 9" descr="Servizio Bandi Online">
            <a:extLst>
              <a:ext uri="{FF2B5EF4-FFF2-40B4-BE49-F238E27FC236}">
                <a16:creationId xmlns:a16="http://schemas.microsoft.com/office/drawing/2014/main" id="{422FD655-E55A-444A-90E3-C103FB4CA7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850" y="2047232"/>
            <a:ext cx="7936625" cy="3781625"/>
          </a:xfrm>
          <a:prstGeom prst="rect">
            <a:avLst/>
          </a:prstGeom>
        </p:spPr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B8A509BD-B5BF-41E7-B7DF-8DFF5C6EF7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0990" y="0"/>
            <a:ext cx="10515600" cy="409948"/>
          </a:xfrm>
        </p:spPr>
        <p:txBody>
          <a:bodyPr>
            <a:normAutofit/>
          </a:bodyPr>
          <a:lstStyle/>
          <a:p>
            <a:r>
              <a:rPr lang="it-IT" sz="1400" dirty="0">
                <a:solidFill>
                  <a:srgbClr val="007B3B"/>
                </a:solidFill>
              </a:rPr>
              <a:t>DOTARSI DI UN LETTORE SMART CARD</a:t>
            </a:r>
          </a:p>
        </p:txBody>
      </p:sp>
    </p:spTree>
    <p:extLst>
      <p:ext uri="{BB962C8B-B14F-4D97-AF65-F5344CB8AC3E}">
        <p14:creationId xmlns:p14="http://schemas.microsoft.com/office/powerpoint/2010/main" val="4277062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EB3BF872-0DC1-4907-9AD2-47C4D38A6753}"/>
              </a:ext>
            </a:extLst>
          </p:cNvPr>
          <p:cNvSpPr txBox="1"/>
          <p:nvPr/>
        </p:nvSpPr>
        <p:spPr>
          <a:xfrm>
            <a:off x="2981843" y="775073"/>
            <a:ext cx="622831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7B3B"/>
                </a:solidFill>
                <a:latin typeface="Arial Regular"/>
              </a:rPr>
              <a:t>Installare il Software</a:t>
            </a:r>
            <a:endParaRPr lang="it-IT" sz="2000" dirty="0">
              <a:solidFill>
                <a:srgbClr val="007B3B"/>
              </a:solidFill>
              <a:latin typeface="Arial Regular"/>
            </a:endParaRPr>
          </a:p>
        </p:txBody>
      </p:sp>
      <p:pic>
        <p:nvPicPr>
          <p:cNvPr id="5" name="Picture 3" descr="smart card e pin">
            <a:extLst>
              <a:ext uri="{FF2B5EF4-FFF2-40B4-BE49-F238E27FC236}">
                <a16:creationId xmlns:a16="http://schemas.microsoft.com/office/drawing/2014/main" id="{E06D48BC-ACE8-4A3F-9AFF-87B3BD2110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2" t="29170" r="67792" b="33358"/>
          <a:stretch/>
        </p:blipFill>
        <p:spPr bwMode="auto">
          <a:xfrm>
            <a:off x="885218" y="1935805"/>
            <a:ext cx="2918298" cy="2568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55A58029-4E55-47DC-ADB7-2582944A51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8473" y="6068752"/>
            <a:ext cx="10465723" cy="50054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500" dirty="0"/>
              <a:t>installare il </a:t>
            </a:r>
            <a:r>
              <a:rPr lang="it-IT" sz="1500" b="1" dirty="0"/>
              <a:t>Software postazione di Lavoro </a:t>
            </a:r>
            <a:r>
              <a:rPr lang="it-IT" sz="1500" dirty="0"/>
              <a:t>compatibile con il proprio computer</a:t>
            </a:r>
          </a:p>
        </p:txBody>
      </p:sp>
      <p:pic>
        <p:nvPicPr>
          <p:cNvPr id="10" name="Immagine 9" descr="Servizio Bandi Online">
            <a:extLst>
              <a:ext uri="{FF2B5EF4-FFF2-40B4-BE49-F238E27FC236}">
                <a16:creationId xmlns:a16="http://schemas.microsoft.com/office/drawing/2014/main" id="{422FD655-E55A-444A-90E3-C103FB4CA7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850" y="2047232"/>
            <a:ext cx="7936625" cy="3781625"/>
          </a:xfrm>
          <a:prstGeom prst="rect">
            <a:avLst/>
          </a:prstGeom>
        </p:spPr>
      </p:pic>
      <p:pic>
        <p:nvPicPr>
          <p:cNvPr id="8" name="Immagine 7" descr="Icona software">
            <a:extLst>
              <a:ext uri="{FF2B5EF4-FFF2-40B4-BE49-F238E27FC236}">
                <a16:creationId xmlns:a16="http://schemas.microsoft.com/office/drawing/2014/main" id="{7E80C730-5400-496E-8323-07BF536FF5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779" y="1532861"/>
            <a:ext cx="1896139" cy="1896139"/>
          </a:xfrm>
          <a:prstGeom prst="rect">
            <a:avLst/>
          </a:prstGeom>
        </p:spPr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C76F3C9A-B50C-4DF7-8E6E-C3D013994F1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1030" y="65918"/>
            <a:ext cx="10515600" cy="170053"/>
          </a:xfrm>
        </p:spPr>
        <p:txBody>
          <a:bodyPr>
            <a:normAutofit fontScale="90000"/>
          </a:bodyPr>
          <a:lstStyle/>
          <a:p>
            <a:r>
              <a:rPr lang="it-IT" sz="1400" dirty="0">
                <a:solidFill>
                  <a:srgbClr val="007B3B"/>
                </a:solidFill>
              </a:rPr>
              <a:t>INSTALLARE SOFTWARE</a:t>
            </a:r>
          </a:p>
        </p:txBody>
      </p:sp>
    </p:spTree>
    <p:extLst>
      <p:ext uri="{BB962C8B-B14F-4D97-AF65-F5344CB8AC3E}">
        <p14:creationId xmlns:p14="http://schemas.microsoft.com/office/powerpoint/2010/main" val="2340122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RS - CNS pin">
            <a:extLst>
              <a:ext uri="{FF2B5EF4-FFF2-40B4-BE49-F238E27FC236}">
                <a16:creationId xmlns:a16="http://schemas.microsoft.com/office/drawing/2014/main" id="{E06D48BC-ACE8-4A3F-9AFF-87B3BD2110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2" t="29170" r="67792" b="33358"/>
          <a:stretch/>
        </p:blipFill>
        <p:spPr bwMode="auto">
          <a:xfrm>
            <a:off x="4753566" y="2346529"/>
            <a:ext cx="2918298" cy="2568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76E52FC-DD48-4920-AF80-4352AD285792}"/>
              </a:ext>
            </a:extLst>
          </p:cNvPr>
          <p:cNvSpPr txBox="1"/>
          <p:nvPr/>
        </p:nvSpPr>
        <p:spPr>
          <a:xfrm>
            <a:off x="3814762" y="743693"/>
            <a:ext cx="456247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7B3B"/>
                </a:solidFill>
                <a:latin typeface="Arial Regular"/>
              </a:rPr>
              <a:t>dove richiedere il pin</a:t>
            </a:r>
          </a:p>
          <a:p>
            <a:pPr algn="ctr"/>
            <a:endParaRPr lang="it-IT" sz="2000" dirty="0">
              <a:solidFill>
                <a:srgbClr val="007B3B"/>
              </a:solidFill>
              <a:latin typeface="Arial Regular"/>
            </a:endParaRPr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B34B52D3-C600-4AC1-96A3-724A7174B8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8473" y="6030115"/>
            <a:ext cx="10465723" cy="414075"/>
          </a:xfrm>
        </p:spPr>
        <p:txBody>
          <a:bodyPr>
            <a:noAutofit/>
          </a:bodyPr>
          <a:lstStyle/>
          <a:p>
            <a:r>
              <a:rPr lang="it-IT" sz="1500" dirty="0"/>
              <a:t>Puoi </a:t>
            </a:r>
            <a:r>
              <a:rPr lang="it-IT" sz="1500" b="1" dirty="0"/>
              <a:t>richiedere il PIN</a:t>
            </a:r>
            <a:r>
              <a:rPr lang="it-IT" sz="1500" dirty="0"/>
              <a:t> presso: gli uffici delle </a:t>
            </a:r>
            <a:r>
              <a:rPr lang="it-IT" sz="1500" b="1" dirty="0"/>
              <a:t>ASST</a:t>
            </a:r>
            <a:r>
              <a:rPr lang="it-IT" sz="1500" dirty="0"/>
              <a:t>, gli uffici di </a:t>
            </a:r>
            <a:r>
              <a:rPr lang="it-IT" sz="1500" b="1" dirty="0" err="1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spazioRegione</a:t>
            </a:r>
            <a:r>
              <a:rPr lang="it-IT" sz="1500" dirty="0"/>
              <a:t> e gli uffici dei</a:t>
            </a:r>
            <a:r>
              <a:rPr lang="it-IT" sz="1500" b="1" dirty="0"/>
              <a:t> Comuni</a:t>
            </a:r>
            <a:r>
              <a:rPr lang="it-IT" sz="1500" dirty="0"/>
              <a:t> che forniscono il servizio, 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76613FC6-3F18-4CC6-8595-5373CE24936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0990" y="-20794"/>
            <a:ext cx="10515600" cy="378568"/>
          </a:xfrm>
        </p:spPr>
        <p:txBody>
          <a:bodyPr>
            <a:normAutofit/>
          </a:bodyPr>
          <a:lstStyle/>
          <a:p>
            <a:r>
              <a:rPr lang="it-IT" sz="1400" dirty="0">
                <a:solidFill>
                  <a:srgbClr val="007B3B"/>
                </a:solidFill>
              </a:rPr>
              <a:t>DOVE RICHIEDERE IL PIN</a:t>
            </a:r>
          </a:p>
        </p:txBody>
      </p:sp>
      <p:pic>
        <p:nvPicPr>
          <p:cNvPr id="9" name="Immagine 8" descr="Sportello Spazio Regione">
            <a:extLst>
              <a:ext uri="{FF2B5EF4-FFF2-40B4-BE49-F238E27FC236}">
                <a16:creationId xmlns:a16="http://schemas.microsoft.com/office/drawing/2014/main" id="{D0C28D67-7A3C-42C8-8780-4F8A7F2174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105" y="1655829"/>
            <a:ext cx="2702417" cy="3950297"/>
          </a:xfrm>
          <a:prstGeom prst="rect">
            <a:avLst/>
          </a:prstGeom>
        </p:spPr>
      </p:pic>
      <p:pic>
        <p:nvPicPr>
          <p:cNvPr id="10" name="Immagine 9" descr="sportelli abilitati">
            <a:extLst>
              <a:ext uri="{FF2B5EF4-FFF2-40B4-BE49-F238E27FC236}">
                <a16:creationId xmlns:a16="http://schemas.microsoft.com/office/drawing/2014/main" id="{6C3FD034-4BD3-482D-8148-4D8C882DF9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03" y="1655829"/>
            <a:ext cx="2985213" cy="3950297"/>
          </a:xfrm>
          <a:prstGeom prst="rect">
            <a:avLst/>
          </a:prstGeom>
        </p:spPr>
      </p:pic>
      <p:grpSp>
        <p:nvGrpSpPr>
          <p:cNvPr id="13" name="Gruppo 12" descr="Icona comuni">
            <a:extLst>
              <a:ext uri="{FF2B5EF4-FFF2-40B4-BE49-F238E27FC236}">
                <a16:creationId xmlns:a16="http://schemas.microsoft.com/office/drawing/2014/main" id="{C4446D74-5A58-40EA-AAE9-81DA9537F800}"/>
              </a:ext>
            </a:extLst>
          </p:cNvPr>
          <p:cNvGrpSpPr/>
          <p:nvPr/>
        </p:nvGrpSpPr>
        <p:grpSpPr>
          <a:xfrm>
            <a:off x="3086172" y="1305887"/>
            <a:ext cx="1044708" cy="1000233"/>
            <a:chOff x="544062" y="1077894"/>
            <a:chExt cx="1044708" cy="1000233"/>
          </a:xfrm>
        </p:grpSpPr>
        <p:sp>
          <p:nvSpPr>
            <p:cNvPr id="14" name="Fumetto: ovale 13">
              <a:extLst>
                <a:ext uri="{FF2B5EF4-FFF2-40B4-BE49-F238E27FC236}">
                  <a16:creationId xmlns:a16="http://schemas.microsoft.com/office/drawing/2014/main" id="{B6704D9C-2C3C-483E-A11C-63ADE24AB89D}"/>
                </a:ext>
              </a:extLst>
            </p:cNvPr>
            <p:cNvSpPr/>
            <p:nvPr/>
          </p:nvSpPr>
          <p:spPr>
            <a:xfrm>
              <a:off x="544062" y="1142009"/>
              <a:ext cx="1044708" cy="936118"/>
            </a:xfrm>
            <a:prstGeom prst="wedgeEllipseCallout">
              <a:avLst/>
            </a:prstGeom>
            <a:solidFill>
              <a:schemeClr val="bg1"/>
            </a:solidFill>
            <a:ln w="38100">
              <a:solidFill>
                <a:srgbClr val="007B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u="sng" dirty="0"/>
            </a:p>
          </p:txBody>
        </p:sp>
        <p:pic>
          <p:nvPicPr>
            <p:cNvPr id="15" name="Immagine 14" descr="Icona comune">
              <a:extLst>
                <a:ext uri="{FF2B5EF4-FFF2-40B4-BE49-F238E27FC236}">
                  <a16:creationId xmlns:a16="http://schemas.microsoft.com/office/drawing/2014/main" id="{837FD809-4286-4005-B3E1-2D285B7154B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612" y="1077894"/>
              <a:ext cx="796413" cy="796413"/>
            </a:xfrm>
            <a:prstGeom prst="rect">
              <a:avLst/>
            </a:prstGeom>
          </p:spPr>
        </p:pic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268B123C-F216-4917-8594-932B4FA5F607}"/>
                </a:ext>
              </a:extLst>
            </p:cNvPr>
            <p:cNvSpPr txBox="1"/>
            <p:nvPr/>
          </p:nvSpPr>
          <p:spPr>
            <a:xfrm>
              <a:off x="641556" y="1631948"/>
              <a:ext cx="8451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comuni</a:t>
              </a:r>
            </a:p>
          </p:txBody>
        </p:sp>
      </p:grpSp>
      <p:grpSp>
        <p:nvGrpSpPr>
          <p:cNvPr id="17" name="Gruppo 16" descr="Icona ASST">
            <a:extLst>
              <a:ext uri="{FF2B5EF4-FFF2-40B4-BE49-F238E27FC236}">
                <a16:creationId xmlns:a16="http://schemas.microsoft.com/office/drawing/2014/main" id="{D509C359-7951-456C-9D32-6FB58C9C8155}"/>
              </a:ext>
            </a:extLst>
          </p:cNvPr>
          <p:cNvGrpSpPr/>
          <p:nvPr/>
        </p:nvGrpSpPr>
        <p:grpSpPr>
          <a:xfrm>
            <a:off x="1834176" y="1000231"/>
            <a:ext cx="1044708" cy="936118"/>
            <a:chOff x="2544111" y="638572"/>
            <a:chExt cx="1044708" cy="936118"/>
          </a:xfrm>
        </p:grpSpPr>
        <p:sp>
          <p:nvSpPr>
            <p:cNvPr id="18" name="Fumetto: ovale 17">
              <a:extLst>
                <a:ext uri="{FF2B5EF4-FFF2-40B4-BE49-F238E27FC236}">
                  <a16:creationId xmlns:a16="http://schemas.microsoft.com/office/drawing/2014/main" id="{FAF88EAE-2CE4-4EA9-BB1A-284EEC41A607}"/>
                </a:ext>
              </a:extLst>
            </p:cNvPr>
            <p:cNvSpPr/>
            <p:nvPr/>
          </p:nvSpPr>
          <p:spPr>
            <a:xfrm>
              <a:off x="2544111" y="638572"/>
              <a:ext cx="1044708" cy="936118"/>
            </a:xfrm>
            <a:prstGeom prst="wedgeEllipseCallout">
              <a:avLst>
                <a:gd name="adj1" fmla="val -2234"/>
                <a:gd name="adj2" fmla="val 68605"/>
              </a:avLst>
            </a:prstGeom>
            <a:solidFill>
              <a:schemeClr val="bg1"/>
            </a:solidFill>
            <a:ln w="38100">
              <a:solidFill>
                <a:srgbClr val="007B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u="sng" dirty="0"/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40464DE1-648C-404C-89B3-9DCE65D18A87}"/>
                </a:ext>
              </a:extLst>
            </p:cNvPr>
            <p:cNvSpPr txBox="1"/>
            <p:nvPr/>
          </p:nvSpPr>
          <p:spPr>
            <a:xfrm>
              <a:off x="2707232" y="1203360"/>
              <a:ext cx="7184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ASST</a:t>
              </a:r>
            </a:p>
          </p:txBody>
        </p:sp>
        <p:pic>
          <p:nvPicPr>
            <p:cNvPr id="20" name="Immagine 19" descr="Icona ASST">
              <a:extLst>
                <a:ext uri="{FF2B5EF4-FFF2-40B4-BE49-F238E27FC236}">
                  <a16:creationId xmlns:a16="http://schemas.microsoft.com/office/drawing/2014/main" id="{04911471-FE97-4CD9-A7D4-89956A8B76C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2990" y="723727"/>
              <a:ext cx="526950" cy="526950"/>
            </a:xfrm>
            <a:prstGeom prst="rect">
              <a:avLst/>
            </a:prstGeom>
          </p:spPr>
        </p:pic>
      </p:grpSp>
      <p:grpSp>
        <p:nvGrpSpPr>
          <p:cNvPr id="21" name="Gruppo 20" descr="Icona ATS">
            <a:extLst>
              <a:ext uri="{FF2B5EF4-FFF2-40B4-BE49-F238E27FC236}">
                <a16:creationId xmlns:a16="http://schemas.microsoft.com/office/drawing/2014/main" id="{8D532933-7E39-4514-840B-470C27A3B0DE}"/>
              </a:ext>
            </a:extLst>
          </p:cNvPr>
          <p:cNvGrpSpPr/>
          <p:nvPr/>
        </p:nvGrpSpPr>
        <p:grpSpPr>
          <a:xfrm>
            <a:off x="580408" y="815801"/>
            <a:ext cx="1044708" cy="936118"/>
            <a:chOff x="5119778" y="1348504"/>
            <a:chExt cx="1044708" cy="936118"/>
          </a:xfrm>
        </p:grpSpPr>
        <p:sp>
          <p:nvSpPr>
            <p:cNvPr id="22" name="Fumetto: ovale 21">
              <a:extLst>
                <a:ext uri="{FF2B5EF4-FFF2-40B4-BE49-F238E27FC236}">
                  <a16:creationId xmlns:a16="http://schemas.microsoft.com/office/drawing/2014/main" id="{8ABCE8EB-4DC7-4D63-9BD4-EAE23D09F81C}"/>
                </a:ext>
              </a:extLst>
            </p:cNvPr>
            <p:cNvSpPr/>
            <p:nvPr/>
          </p:nvSpPr>
          <p:spPr>
            <a:xfrm>
              <a:off x="5119778" y="1348504"/>
              <a:ext cx="1044708" cy="936118"/>
            </a:xfrm>
            <a:prstGeom prst="wedgeEllipseCallout">
              <a:avLst>
                <a:gd name="adj1" fmla="val 17460"/>
                <a:gd name="adj2" fmla="val 64942"/>
              </a:avLst>
            </a:prstGeom>
            <a:solidFill>
              <a:schemeClr val="bg1"/>
            </a:solidFill>
            <a:ln w="38100">
              <a:solidFill>
                <a:srgbClr val="007B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u="sng" dirty="0"/>
            </a:p>
          </p:txBody>
        </p:sp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EA8F159B-225E-401D-AC3B-3D34003AE645}"/>
                </a:ext>
              </a:extLst>
            </p:cNvPr>
            <p:cNvSpPr txBox="1"/>
            <p:nvPr/>
          </p:nvSpPr>
          <p:spPr>
            <a:xfrm>
              <a:off x="5358657" y="1913292"/>
              <a:ext cx="5669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ATS</a:t>
              </a:r>
            </a:p>
          </p:txBody>
        </p:sp>
        <p:pic>
          <p:nvPicPr>
            <p:cNvPr id="24" name="Immagine 23" descr="Icona ATS">
              <a:extLst>
                <a:ext uri="{FF2B5EF4-FFF2-40B4-BE49-F238E27FC236}">
                  <a16:creationId xmlns:a16="http://schemas.microsoft.com/office/drawing/2014/main" id="{D940BF91-CCF2-4C87-A267-1D86DF22C8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0464" y="1401336"/>
              <a:ext cx="566950" cy="5691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8875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ocumenti">
            <a:extLst>
              <a:ext uri="{FF2B5EF4-FFF2-40B4-BE49-F238E27FC236}">
                <a16:creationId xmlns:a16="http://schemas.microsoft.com/office/drawing/2014/main" id="{38A1DE6C-1AFB-41E6-B65D-0CDBB60813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29" t="22960" r="34075" b="25000"/>
          <a:stretch/>
        </p:blipFill>
        <p:spPr bwMode="auto">
          <a:xfrm>
            <a:off x="4474335" y="1681233"/>
            <a:ext cx="3533775" cy="3568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35BE38F6-AA40-49BF-8439-97DCA57595C0}"/>
              </a:ext>
            </a:extLst>
          </p:cNvPr>
          <p:cNvSpPr txBox="1"/>
          <p:nvPr/>
        </p:nvSpPr>
        <p:spPr>
          <a:xfrm>
            <a:off x="3814762" y="743693"/>
            <a:ext cx="456247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7B3B"/>
                </a:solidFill>
                <a:latin typeface="Arial Regular"/>
              </a:rPr>
              <a:t>porta con te</a:t>
            </a:r>
          </a:p>
          <a:p>
            <a:pPr algn="ctr"/>
            <a:endParaRPr lang="it-IT" sz="2000" dirty="0">
              <a:solidFill>
                <a:srgbClr val="007B3B"/>
              </a:solidFill>
              <a:latin typeface="Arial Regular"/>
            </a:endParaRPr>
          </a:p>
        </p:txBody>
      </p:sp>
      <p:pic>
        <p:nvPicPr>
          <p:cNvPr id="4" name="Immagine 3" descr="Sportello Spazio Regione">
            <a:extLst>
              <a:ext uri="{FF2B5EF4-FFF2-40B4-BE49-F238E27FC236}">
                <a16:creationId xmlns:a16="http://schemas.microsoft.com/office/drawing/2014/main" id="{242C6829-9449-45F0-BF9B-3C5F0D03B2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105" y="1655829"/>
            <a:ext cx="2702417" cy="3950297"/>
          </a:xfrm>
          <a:prstGeom prst="rect">
            <a:avLst/>
          </a:prstGeom>
        </p:spPr>
      </p:pic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8B8B0B97-498D-4C33-88DB-436166F41A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sz="1500" dirty="0"/>
              <a:t>… portando con te </a:t>
            </a:r>
            <a:r>
              <a:rPr lang="it-IT" sz="1500" b="1" dirty="0"/>
              <a:t>la tessera </a:t>
            </a:r>
            <a:r>
              <a:rPr lang="it-IT" sz="1500" dirty="0"/>
              <a:t>e un </a:t>
            </a:r>
            <a:r>
              <a:rPr lang="it-IT" sz="1500" b="1" dirty="0"/>
              <a:t>documento di identità </a:t>
            </a:r>
            <a:r>
              <a:rPr lang="it-IT" sz="1500" dirty="0"/>
              <a:t>valido.</a:t>
            </a:r>
          </a:p>
          <a:p>
            <a:endParaRPr lang="it-IT" dirty="0"/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4A74D85B-DC7A-45E4-88B5-2EADB8D5786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88323" y="79973"/>
            <a:ext cx="10515600" cy="128922"/>
          </a:xfrm>
        </p:spPr>
        <p:txBody>
          <a:bodyPr>
            <a:normAutofit fontScale="90000"/>
          </a:bodyPr>
          <a:lstStyle/>
          <a:p>
            <a:r>
              <a:rPr lang="it-IT" sz="1400" dirty="0">
                <a:solidFill>
                  <a:srgbClr val="007B3B"/>
                </a:solidFill>
              </a:rPr>
              <a:t>DOCUMENTI NECESSARI</a:t>
            </a:r>
          </a:p>
        </p:txBody>
      </p:sp>
      <p:pic>
        <p:nvPicPr>
          <p:cNvPr id="10" name="Immagine 9" descr="sportelli abilitati">
            <a:extLst>
              <a:ext uri="{FF2B5EF4-FFF2-40B4-BE49-F238E27FC236}">
                <a16:creationId xmlns:a16="http://schemas.microsoft.com/office/drawing/2014/main" id="{3A44C80D-5BA8-4775-A168-9C33445F33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03" y="1655829"/>
            <a:ext cx="2985213" cy="3950297"/>
          </a:xfrm>
          <a:prstGeom prst="rect">
            <a:avLst/>
          </a:prstGeom>
        </p:spPr>
      </p:pic>
      <p:grpSp>
        <p:nvGrpSpPr>
          <p:cNvPr id="12" name="Gruppo 11" descr="Icona comuni">
            <a:extLst>
              <a:ext uri="{FF2B5EF4-FFF2-40B4-BE49-F238E27FC236}">
                <a16:creationId xmlns:a16="http://schemas.microsoft.com/office/drawing/2014/main" id="{A703506F-AA08-4084-9D48-C2DF29AFAC22}"/>
              </a:ext>
            </a:extLst>
          </p:cNvPr>
          <p:cNvGrpSpPr/>
          <p:nvPr/>
        </p:nvGrpSpPr>
        <p:grpSpPr>
          <a:xfrm>
            <a:off x="3086172" y="1305887"/>
            <a:ext cx="1044708" cy="1000233"/>
            <a:chOff x="544062" y="1077894"/>
            <a:chExt cx="1044708" cy="1000233"/>
          </a:xfrm>
        </p:grpSpPr>
        <p:sp>
          <p:nvSpPr>
            <p:cNvPr id="13" name="Fumetto: ovale 12">
              <a:extLst>
                <a:ext uri="{FF2B5EF4-FFF2-40B4-BE49-F238E27FC236}">
                  <a16:creationId xmlns:a16="http://schemas.microsoft.com/office/drawing/2014/main" id="{880B23FC-A204-4668-8B4E-9B277DAF1F1A}"/>
                </a:ext>
              </a:extLst>
            </p:cNvPr>
            <p:cNvSpPr/>
            <p:nvPr/>
          </p:nvSpPr>
          <p:spPr>
            <a:xfrm>
              <a:off x="544062" y="1142009"/>
              <a:ext cx="1044708" cy="936118"/>
            </a:xfrm>
            <a:prstGeom prst="wedgeEllipseCallout">
              <a:avLst/>
            </a:prstGeom>
            <a:solidFill>
              <a:schemeClr val="bg1"/>
            </a:solidFill>
            <a:ln w="38100">
              <a:solidFill>
                <a:srgbClr val="007B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u="sng" dirty="0"/>
            </a:p>
          </p:txBody>
        </p:sp>
        <p:pic>
          <p:nvPicPr>
            <p:cNvPr id="14" name="Immagine 13" descr="Icona Comune">
              <a:extLst>
                <a:ext uri="{FF2B5EF4-FFF2-40B4-BE49-F238E27FC236}">
                  <a16:creationId xmlns:a16="http://schemas.microsoft.com/office/drawing/2014/main" id="{1F535272-0027-4A91-B465-248AAAB152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612" y="1077894"/>
              <a:ext cx="796413" cy="796413"/>
            </a:xfrm>
            <a:prstGeom prst="rect">
              <a:avLst/>
            </a:prstGeom>
          </p:spPr>
        </p:pic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B970AC58-E6FA-49E2-A56C-A6FAAB5872CF}"/>
                </a:ext>
              </a:extLst>
            </p:cNvPr>
            <p:cNvSpPr txBox="1"/>
            <p:nvPr/>
          </p:nvSpPr>
          <p:spPr>
            <a:xfrm>
              <a:off x="641556" y="1631948"/>
              <a:ext cx="8451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comuni</a:t>
              </a:r>
            </a:p>
          </p:txBody>
        </p:sp>
      </p:grpSp>
      <p:grpSp>
        <p:nvGrpSpPr>
          <p:cNvPr id="16" name="Gruppo 15" descr="Icona ASST">
            <a:extLst>
              <a:ext uri="{FF2B5EF4-FFF2-40B4-BE49-F238E27FC236}">
                <a16:creationId xmlns:a16="http://schemas.microsoft.com/office/drawing/2014/main" id="{3BFC0014-AED7-42A8-891F-87A89C165F61}"/>
              </a:ext>
            </a:extLst>
          </p:cNvPr>
          <p:cNvGrpSpPr/>
          <p:nvPr/>
        </p:nvGrpSpPr>
        <p:grpSpPr>
          <a:xfrm>
            <a:off x="1834176" y="1000231"/>
            <a:ext cx="1044708" cy="936118"/>
            <a:chOff x="2544111" y="638572"/>
            <a:chExt cx="1044708" cy="936118"/>
          </a:xfrm>
        </p:grpSpPr>
        <p:sp>
          <p:nvSpPr>
            <p:cNvPr id="17" name="Fumetto: ovale 16">
              <a:extLst>
                <a:ext uri="{FF2B5EF4-FFF2-40B4-BE49-F238E27FC236}">
                  <a16:creationId xmlns:a16="http://schemas.microsoft.com/office/drawing/2014/main" id="{52D3E797-BC5D-4514-805D-EB667BEFECDC}"/>
                </a:ext>
              </a:extLst>
            </p:cNvPr>
            <p:cNvSpPr/>
            <p:nvPr/>
          </p:nvSpPr>
          <p:spPr>
            <a:xfrm>
              <a:off x="2544111" y="638572"/>
              <a:ext cx="1044708" cy="936118"/>
            </a:xfrm>
            <a:prstGeom prst="wedgeEllipseCallout">
              <a:avLst>
                <a:gd name="adj1" fmla="val -2234"/>
                <a:gd name="adj2" fmla="val 68605"/>
              </a:avLst>
            </a:prstGeom>
            <a:solidFill>
              <a:schemeClr val="bg1"/>
            </a:solidFill>
            <a:ln w="38100">
              <a:solidFill>
                <a:srgbClr val="007B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u="sng" dirty="0"/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1E47433D-05E6-4D04-91EC-0EBD59886E49}"/>
                </a:ext>
              </a:extLst>
            </p:cNvPr>
            <p:cNvSpPr txBox="1"/>
            <p:nvPr/>
          </p:nvSpPr>
          <p:spPr>
            <a:xfrm>
              <a:off x="2707232" y="1203360"/>
              <a:ext cx="7184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ASST</a:t>
              </a:r>
            </a:p>
          </p:txBody>
        </p:sp>
        <p:pic>
          <p:nvPicPr>
            <p:cNvPr id="19" name="Immagine 18" descr="Icona ASST">
              <a:extLst>
                <a:ext uri="{FF2B5EF4-FFF2-40B4-BE49-F238E27FC236}">
                  <a16:creationId xmlns:a16="http://schemas.microsoft.com/office/drawing/2014/main" id="{ED278720-81F9-406E-8226-3C54DB01E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2990" y="723727"/>
              <a:ext cx="526950" cy="526950"/>
            </a:xfrm>
            <a:prstGeom prst="rect">
              <a:avLst/>
            </a:prstGeom>
          </p:spPr>
        </p:pic>
      </p:grpSp>
      <p:grpSp>
        <p:nvGrpSpPr>
          <p:cNvPr id="20" name="Gruppo 19" descr="Icona ATS">
            <a:extLst>
              <a:ext uri="{FF2B5EF4-FFF2-40B4-BE49-F238E27FC236}">
                <a16:creationId xmlns:a16="http://schemas.microsoft.com/office/drawing/2014/main" id="{D9D5497D-8891-4C60-9E0D-9DD3B762C68B}"/>
              </a:ext>
            </a:extLst>
          </p:cNvPr>
          <p:cNvGrpSpPr/>
          <p:nvPr/>
        </p:nvGrpSpPr>
        <p:grpSpPr>
          <a:xfrm>
            <a:off x="580408" y="815801"/>
            <a:ext cx="1044708" cy="936118"/>
            <a:chOff x="5119778" y="1348504"/>
            <a:chExt cx="1044708" cy="936118"/>
          </a:xfrm>
        </p:grpSpPr>
        <p:sp>
          <p:nvSpPr>
            <p:cNvPr id="21" name="Fumetto: ovale 20">
              <a:extLst>
                <a:ext uri="{FF2B5EF4-FFF2-40B4-BE49-F238E27FC236}">
                  <a16:creationId xmlns:a16="http://schemas.microsoft.com/office/drawing/2014/main" id="{4ECA4EE0-74C0-4554-8993-E78A2E7EEF50}"/>
                </a:ext>
              </a:extLst>
            </p:cNvPr>
            <p:cNvSpPr/>
            <p:nvPr/>
          </p:nvSpPr>
          <p:spPr>
            <a:xfrm>
              <a:off x="5119778" y="1348504"/>
              <a:ext cx="1044708" cy="936118"/>
            </a:xfrm>
            <a:prstGeom prst="wedgeEllipseCallout">
              <a:avLst>
                <a:gd name="adj1" fmla="val 17460"/>
                <a:gd name="adj2" fmla="val 64942"/>
              </a:avLst>
            </a:prstGeom>
            <a:solidFill>
              <a:schemeClr val="bg1"/>
            </a:solidFill>
            <a:ln w="38100">
              <a:solidFill>
                <a:srgbClr val="007B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u="sng" dirty="0"/>
            </a:p>
          </p:txBody>
        </p:sp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id="{B237D75B-7387-430E-9AC8-7A0536FA73FD}"/>
                </a:ext>
              </a:extLst>
            </p:cNvPr>
            <p:cNvSpPr txBox="1"/>
            <p:nvPr/>
          </p:nvSpPr>
          <p:spPr>
            <a:xfrm>
              <a:off x="5358657" y="1913292"/>
              <a:ext cx="5669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ATS</a:t>
              </a:r>
            </a:p>
          </p:txBody>
        </p:sp>
        <p:pic>
          <p:nvPicPr>
            <p:cNvPr id="23" name="Immagine 22" descr="Icona ATS">
              <a:extLst>
                <a:ext uri="{FF2B5EF4-FFF2-40B4-BE49-F238E27FC236}">
                  <a16:creationId xmlns:a16="http://schemas.microsoft.com/office/drawing/2014/main" id="{C51B1A8E-E4FB-48FD-8EA6-215CDDAE5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0464" y="1401336"/>
              <a:ext cx="566950" cy="5691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83251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8100">
          <a:solidFill>
            <a:srgbClr val="0467D2"/>
          </a:solidFill>
        </a:ln>
      </a:spPr>
      <a:bodyPr rtlCol="0" anchor="ctr"/>
      <a:lstStyle>
        <a:defPPr algn="ctr">
          <a:defRPr u="sng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491</Words>
  <Application>Microsoft Office PowerPoint</Application>
  <PresentationFormat>Widescreen</PresentationFormat>
  <Paragraphs>118</Paragraphs>
  <Slides>24</Slides>
  <Notes>17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1" baseType="lpstr">
      <vt:lpstr>Arial</vt:lpstr>
      <vt:lpstr>Arial Regular</vt:lpstr>
      <vt:lpstr>Calibri</vt:lpstr>
      <vt:lpstr>Calibri Light</vt:lpstr>
      <vt:lpstr>Comic Sans MS</vt:lpstr>
      <vt:lpstr>Times New Roman</vt:lpstr>
      <vt:lpstr>Tema di Office</vt:lpstr>
      <vt:lpstr>BENVENUTO</vt:lpstr>
      <vt:lpstr>CRS CNS</vt:lpstr>
      <vt:lpstr>ACCESSO SERVIZI ONLINE</vt:lpstr>
      <vt:lpstr>PER ACCEDERE </vt:lpstr>
      <vt:lpstr>RICHIEDERE PIN</vt:lpstr>
      <vt:lpstr>DOTARSI DI UN LETTORE SMART CARD</vt:lpstr>
      <vt:lpstr>INSTALLARE SOFTWARE</vt:lpstr>
      <vt:lpstr>DOVE RICHIEDERE IL PIN</vt:lpstr>
      <vt:lpstr>DOCUMENTI NECESSARI</vt:lpstr>
      <vt:lpstr>DOVE ACQUISTARE LETTORE</vt:lpstr>
      <vt:lpstr>DOVE TROVO IL SOFTWARE</vt:lpstr>
      <vt:lpstr>WWW.LISPA.IT</vt:lpstr>
      <vt:lpstr>SERVIZI CERTIFICAZIONE DIGITALE</vt:lpstr>
      <vt:lpstr>SOFTWARE PER CNS</vt:lpstr>
      <vt:lpstr>https://www.lispa.it/wps/portal/LISPA/Home/Servizi-di-Certificazione-Digitale/Software-per-CRS-CNS</vt:lpstr>
      <vt:lpstr>SCARICA Software CRS</vt:lpstr>
      <vt:lpstr>SISTEMI OPERATIVI</vt:lpstr>
      <vt:lpstr>IDENTIFICA SISTEMA OPERATIVO</vt:lpstr>
      <vt:lpstr>CLICCA SUL LINK</vt:lpstr>
      <vt:lpstr>INSTALLA IL SOFTWARE</vt:lpstr>
      <vt:lpstr>RIAVVIA PC</vt:lpstr>
      <vt:lpstr>INSERISCI CARTA NEL LETTORE</vt:lpstr>
      <vt:lpstr>ACCEDI AI SERVIZI ONLINE</vt:lpstr>
      <vt:lpstr>BUON LAVORO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isabella p</dc:creator>
  <cp:lastModifiedBy>isabella p</cp:lastModifiedBy>
  <cp:revision>164</cp:revision>
  <dcterms:created xsi:type="dcterms:W3CDTF">2018-07-03T10:16:53Z</dcterms:created>
  <dcterms:modified xsi:type="dcterms:W3CDTF">2018-09-06T14:21:25Z</dcterms:modified>
</cp:coreProperties>
</file>